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55"/>
  </p:notesMasterIdLst>
  <p:sldIdLst>
    <p:sldId id="528" r:id="rId2"/>
    <p:sldId id="489" r:id="rId3"/>
    <p:sldId id="501" r:id="rId4"/>
    <p:sldId id="377" r:id="rId5"/>
    <p:sldId id="555" r:id="rId6"/>
    <p:sldId id="506" r:id="rId7"/>
    <p:sldId id="529" r:id="rId8"/>
    <p:sldId id="508" r:id="rId9"/>
    <p:sldId id="512" r:id="rId10"/>
    <p:sldId id="513" r:id="rId11"/>
    <p:sldId id="530" r:id="rId12"/>
    <p:sldId id="556" r:id="rId13"/>
    <p:sldId id="531" r:id="rId14"/>
    <p:sldId id="532" r:id="rId15"/>
    <p:sldId id="533" r:id="rId16"/>
    <p:sldId id="534" r:id="rId17"/>
    <p:sldId id="536" r:id="rId18"/>
    <p:sldId id="538" r:id="rId19"/>
    <p:sldId id="539" r:id="rId20"/>
    <p:sldId id="540" r:id="rId21"/>
    <p:sldId id="535" r:id="rId22"/>
    <p:sldId id="551" r:id="rId23"/>
    <p:sldId id="550" r:id="rId24"/>
    <p:sldId id="552" r:id="rId25"/>
    <p:sldId id="541" r:id="rId26"/>
    <p:sldId id="542" r:id="rId27"/>
    <p:sldId id="543" r:id="rId28"/>
    <p:sldId id="544" r:id="rId29"/>
    <p:sldId id="545" r:id="rId30"/>
    <p:sldId id="546" r:id="rId31"/>
    <p:sldId id="547" r:id="rId32"/>
    <p:sldId id="548" r:id="rId33"/>
    <p:sldId id="549" r:id="rId34"/>
    <p:sldId id="557" r:id="rId35"/>
    <p:sldId id="559" r:id="rId36"/>
    <p:sldId id="561" r:id="rId37"/>
    <p:sldId id="562" r:id="rId38"/>
    <p:sldId id="563" r:id="rId39"/>
    <p:sldId id="564" r:id="rId40"/>
    <p:sldId id="565" r:id="rId41"/>
    <p:sldId id="566" r:id="rId42"/>
    <p:sldId id="567" r:id="rId43"/>
    <p:sldId id="568" r:id="rId44"/>
    <p:sldId id="569" r:id="rId45"/>
    <p:sldId id="570" r:id="rId46"/>
    <p:sldId id="571" r:id="rId47"/>
    <p:sldId id="572" r:id="rId48"/>
    <p:sldId id="573" r:id="rId49"/>
    <p:sldId id="574" r:id="rId50"/>
    <p:sldId id="575" r:id="rId51"/>
    <p:sldId id="576" r:id="rId52"/>
    <p:sldId id="553" r:id="rId53"/>
    <p:sldId id="554" r:id="rId54"/>
  </p:sldIdLst>
  <p:sldSz cx="12192000" cy="6858000"/>
  <p:notesSz cx="6769100" cy="9906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33CC33"/>
    <a:srgbClr val="0000FF"/>
    <a:srgbClr val="4FB9FF"/>
    <a:srgbClr val="FF0000"/>
    <a:srgbClr val="FFFF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6" d="100"/>
          <a:sy n="76" d="100"/>
        </p:scale>
        <p:origin x="-480"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7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314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1238250"/>
            <a:ext cx="5943600" cy="3343275"/>
          </a:xfrm>
          <a:prstGeom prst="rect">
            <a:avLst/>
          </a:prstGeom>
          <a:noFill/>
          <a:ln w="12700">
            <a:solidFill>
              <a:prstClr val="black"/>
            </a:solidFill>
          </a:ln>
        </p:spPr>
      </p:sp>
      <p:sp>
        <p:nvSpPr>
          <p:cNvPr id="3" name="Notes Placeholder 2"/>
          <p:cNvSpPr>
            <a:spLocks noGrp="1"/>
          </p:cNvSpPr>
          <p:nvPr>
            <p:ph type="body" idx="1"/>
          </p:nvPr>
        </p:nvSpPr>
        <p:spPr>
          <a:xfrm>
            <a:off x="676275" y="4767263"/>
            <a:ext cx="5416550" cy="3900487"/>
          </a:xfrm>
          <a:prstGeom prst="rect">
            <a:avLst/>
          </a:prstGeom>
        </p:spPr>
        <p:txBody>
          <a:bodyPr/>
          <a:lstStyle/>
          <a:p>
            <a:endParaRPr lang="en-IN" dirty="0"/>
          </a:p>
        </p:txBody>
      </p:sp>
    </p:spTree>
    <p:extLst>
      <p:ext uri="{BB962C8B-B14F-4D97-AF65-F5344CB8AC3E}">
        <p14:creationId xmlns:p14="http://schemas.microsoft.com/office/powerpoint/2010/main" val="3332235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1238250"/>
            <a:ext cx="5943600" cy="3343275"/>
          </a:xfrm>
          <a:prstGeom prst="rect">
            <a:avLst/>
          </a:prstGeom>
          <a:noFill/>
          <a:ln w="12700">
            <a:solidFill>
              <a:prstClr val="black"/>
            </a:solidFill>
          </a:ln>
        </p:spPr>
      </p:sp>
      <p:sp>
        <p:nvSpPr>
          <p:cNvPr id="3" name="Notes Placeholder 2"/>
          <p:cNvSpPr>
            <a:spLocks noGrp="1"/>
          </p:cNvSpPr>
          <p:nvPr>
            <p:ph type="body" idx="1"/>
          </p:nvPr>
        </p:nvSpPr>
        <p:spPr>
          <a:xfrm>
            <a:off x="676275" y="4767263"/>
            <a:ext cx="5416550" cy="3900487"/>
          </a:xfrm>
          <a:prstGeom prst="rect">
            <a:avLst/>
          </a:prstGeom>
        </p:spPr>
        <p:txBody>
          <a:bodyPr/>
          <a:lstStyle/>
          <a:p>
            <a:endParaRPr lang="en-IN" dirty="0"/>
          </a:p>
        </p:txBody>
      </p:sp>
    </p:spTree>
    <p:extLst>
      <p:ext uri="{BB962C8B-B14F-4D97-AF65-F5344CB8AC3E}">
        <p14:creationId xmlns:p14="http://schemas.microsoft.com/office/powerpoint/2010/main" val="796441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1238250"/>
            <a:ext cx="5943600" cy="3343275"/>
          </a:xfrm>
          <a:prstGeom prst="rect">
            <a:avLst/>
          </a:prstGeom>
          <a:noFill/>
          <a:ln w="12700">
            <a:solidFill>
              <a:prstClr val="black"/>
            </a:solidFill>
          </a:ln>
        </p:spPr>
      </p:sp>
      <p:sp>
        <p:nvSpPr>
          <p:cNvPr id="3" name="Notes Placeholder 2"/>
          <p:cNvSpPr>
            <a:spLocks noGrp="1"/>
          </p:cNvSpPr>
          <p:nvPr>
            <p:ph type="body" idx="1"/>
          </p:nvPr>
        </p:nvSpPr>
        <p:spPr>
          <a:xfrm>
            <a:off x="676275" y="4767263"/>
            <a:ext cx="5416550" cy="3900487"/>
          </a:xfrm>
          <a:prstGeom prst="rect">
            <a:avLst/>
          </a:prstGeom>
        </p:spPr>
        <p:txBody>
          <a:bodyPr/>
          <a:lstStyle/>
          <a:p>
            <a:endParaRPr lang="en-IN" dirty="0"/>
          </a:p>
        </p:txBody>
      </p:sp>
    </p:spTree>
    <p:extLst>
      <p:ext uri="{BB962C8B-B14F-4D97-AF65-F5344CB8AC3E}">
        <p14:creationId xmlns:p14="http://schemas.microsoft.com/office/powerpoint/2010/main" val="2664786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23E87D7-7A84-4903-8EED-5620216730C5}" type="slidenum">
              <a:rPr lang="en-US" altLang="en-US" smtClean="0"/>
              <a:pPr/>
              <a:t>‹#›</a:t>
            </a:fld>
            <a:endParaRPr lang="en-US" altLang="en-US"/>
          </a:p>
        </p:txBody>
      </p:sp>
    </p:spTree>
    <p:extLst>
      <p:ext uri="{BB962C8B-B14F-4D97-AF65-F5344CB8AC3E}">
        <p14:creationId xmlns:p14="http://schemas.microsoft.com/office/powerpoint/2010/main" val="560495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6832D64-4A0E-4185-80A7-273E57AE6746}" type="slidenum">
              <a:rPr lang="en-US" altLang="en-US" smtClean="0"/>
              <a:pPr/>
              <a:t>‹#›</a:t>
            </a:fld>
            <a:endParaRPr lang="en-US" altLang="en-US"/>
          </a:p>
        </p:txBody>
      </p:sp>
    </p:spTree>
    <p:extLst>
      <p:ext uri="{BB962C8B-B14F-4D97-AF65-F5344CB8AC3E}">
        <p14:creationId xmlns:p14="http://schemas.microsoft.com/office/powerpoint/2010/main" val="1600687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B29ED9A-E4E8-45B5-86A1-53975F7E7E6D}" type="slidenum">
              <a:rPr lang="en-US" altLang="en-US" smtClean="0"/>
              <a:pPr/>
              <a:t>‹#›</a:t>
            </a:fld>
            <a:endParaRPr lang="en-US" altLang="en-US"/>
          </a:p>
        </p:txBody>
      </p:sp>
    </p:spTree>
    <p:extLst>
      <p:ext uri="{BB962C8B-B14F-4D97-AF65-F5344CB8AC3E}">
        <p14:creationId xmlns:p14="http://schemas.microsoft.com/office/powerpoint/2010/main" val="458280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B711DD-BAF1-C8C7-9BDB-B311132D9FBE}"/>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IN"/>
          </a:p>
        </p:txBody>
      </p:sp>
      <p:sp>
        <p:nvSpPr>
          <p:cNvPr id="3" name="Online Image Placeholder 2">
            <a:extLst>
              <a:ext uri="{FF2B5EF4-FFF2-40B4-BE49-F238E27FC236}">
                <a16:creationId xmlns="" xmlns:a16="http://schemas.microsoft.com/office/drawing/2014/main" id="{70BA7442-F4FE-5D69-B2F3-8D4D21D405B4}"/>
              </a:ext>
            </a:extLst>
          </p:cNvPr>
          <p:cNvSpPr>
            <a:spLocks noGrp="1"/>
          </p:cNvSpPr>
          <p:nvPr>
            <p:ph type="clipArt" sz="half" idx="1"/>
          </p:nvPr>
        </p:nvSpPr>
        <p:spPr>
          <a:xfrm>
            <a:off x="914400" y="1981200"/>
            <a:ext cx="5080000" cy="4114800"/>
          </a:xfrm>
        </p:spPr>
        <p:txBody>
          <a:bodyPr/>
          <a:lstStyle/>
          <a:p>
            <a:endParaRPr lang="en-IN"/>
          </a:p>
        </p:txBody>
      </p:sp>
      <p:sp>
        <p:nvSpPr>
          <p:cNvPr id="4" name="Text Placeholder 3">
            <a:extLst>
              <a:ext uri="{FF2B5EF4-FFF2-40B4-BE49-F238E27FC236}">
                <a16:creationId xmlns="" xmlns:a16="http://schemas.microsoft.com/office/drawing/2014/main" id="{8DC51AF7-7CFF-11F4-18DB-A2DA98360B17}"/>
              </a:ext>
            </a:extLst>
          </p:cNvPr>
          <p:cNvSpPr>
            <a:spLocks noGrp="1"/>
          </p:cNvSpPr>
          <p:nvPr>
            <p:ph type="body"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 xmlns:a16="http://schemas.microsoft.com/office/drawing/2014/main" id="{E4A157CF-BE3B-1ED8-1BC9-324A92ED4A82}"/>
              </a:ext>
            </a:extLst>
          </p:cNvPr>
          <p:cNvSpPr>
            <a:spLocks noGrp="1"/>
          </p:cNvSpPr>
          <p:nvPr>
            <p:ph type="ftr" sz="quarter" idx="10"/>
          </p:nvPr>
        </p:nvSpPr>
        <p:spPr>
          <a:xfrm>
            <a:off x="914400" y="6248400"/>
            <a:ext cx="9347200" cy="457200"/>
          </a:xfrm>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35D4CA93-9BE6-13E6-00A9-448EB2AE1F63}"/>
              </a:ext>
            </a:extLst>
          </p:cNvPr>
          <p:cNvSpPr>
            <a:spLocks noGrp="1"/>
          </p:cNvSpPr>
          <p:nvPr>
            <p:ph type="sldNum" sz="quarter" idx="11"/>
          </p:nvPr>
        </p:nvSpPr>
        <p:spPr>
          <a:xfrm>
            <a:off x="10464800" y="6248400"/>
            <a:ext cx="812800" cy="457200"/>
          </a:xfrm>
        </p:spPr>
        <p:txBody>
          <a:bodyPr/>
          <a:lstStyle>
            <a:lvl1pPr>
              <a:defRPr/>
            </a:lvl1pPr>
          </a:lstStyle>
          <a:p>
            <a:fld id="{3DC20516-8296-47B2-8EE2-0E2CBC067552}" type="slidenum">
              <a:rPr lang="en-US" altLang="en-US"/>
              <a:pPr/>
              <a:t>‹#›</a:t>
            </a:fld>
            <a:endParaRPr lang="en-US" altLang="en-US"/>
          </a:p>
        </p:txBody>
      </p:sp>
    </p:spTree>
    <p:extLst>
      <p:ext uri="{BB962C8B-B14F-4D97-AF65-F5344CB8AC3E}">
        <p14:creationId xmlns:p14="http://schemas.microsoft.com/office/powerpoint/2010/main" val="890454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24BD335C-0BAC-412C-B1F3-D714DAD4C340}" type="slidenum">
              <a:rPr lang="en-US" altLang="en-US" smtClean="0"/>
              <a:pPr/>
              <a:t>‹#›</a:t>
            </a:fld>
            <a:endParaRPr lang="en-US" altLang="en-US"/>
          </a:p>
        </p:txBody>
      </p:sp>
    </p:spTree>
    <p:extLst>
      <p:ext uri="{BB962C8B-B14F-4D97-AF65-F5344CB8AC3E}">
        <p14:creationId xmlns:p14="http://schemas.microsoft.com/office/powerpoint/2010/main" val="55320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F5F5E42-8D91-4082-BAFD-62D231F016D1}" type="slidenum">
              <a:rPr lang="en-US" altLang="en-US" smtClean="0"/>
              <a:pPr/>
              <a:t>‹#›</a:t>
            </a:fld>
            <a:endParaRPr lang="en-US" altLang="en-US"/>
          </a:p>
        </p:txBody>
      </p:sp>
    </p:spTree>
    <p:extLst>
      <p:ext uri="{BB962C8B-B14F-4D97-AF65-F5344CB8AC3E}">
        <p14:creationId xmlns:p14="http://schemas.microsoft.com/office/powerpoint/2010/main" val="209492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1FB38B89-ADDE-4A32-8F1F-8AEDF9426673}" type="slidenum">
              <a:rPr lang="en-US" altLang="en-US" smtClean="0"/>
              <a:pPr/>
              <a:t>‹#›</a:t>
            </a:fld>
            <a:endParaRPr lang="en-US" altLang="en-US"/>
          </a:p>
        </p:txBody>
      </p:sp>
    </p:spTree>
    <p:extLst>
      <p:ext uri="{BB962C8B-B14F-4D97-AF65-F5344CB8AC3E}">
        <p14:creationId xmlns:p14="http://schemas.microsoft.com/office/powerpoint/2010/main" val="303874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46239EB2-4FB5-4E58-AF71-C3C8F0426474}" type="slidenum">
              <a:rPr lang="en-US" altLang="en-US" smtClean="0"/>
              <a:pPr/>
              <a:t>‹#›</a:t>
            </a:fld>
            <a:endParaRPr lang="en-US" altLang="en-US"/>
          </a:p>
        </p:txBody>
      </p:sp>
    </p:spTree>
    <p:extLst>
      <p:ext uri="{BB962C8B-B14F-4D97-AF65-F5344CB8AC3E}">
        <p14:creationId xmlns:p14="http://schemas.microsoft.com/office/powerpoint/2010/main" val="387913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099C256F-BA2A-4166-8406-9D61387D0617}" type="slidenum">
              <a:rPr lang="en-US" altLang="en-US" smtClean="0"/>
              <a:pPr/>
              <a:t>‹#›</a:t>
            </a:fld>
            <a:endParaRPr lang="en-US" altLang="en-US"/>
          </a:p>
        </p:txBody>
      </p:sp>
    </p:spTree>
    <p:extLst>
      <p:ext uri="{BB962C8B-B14F-4D97-AF65-F5344CB8AC3E}">
        <p14:creationId xmlns:p14="http://schemas.microsoft.com/office/powerpoint/2010/main" val="371782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2A5C7449-24C7-4D7D-AA0B-829651427A2B}" type="slidenum">
              <a:rPr lang="en-US" altLang="en-US" smtClean="0"/>
              <a:pPr/>
              <a:t>‹#›</a:t>
            </a:fld>
            <a:endParaRPr lang="en-US" altLang="en-US"/>
          </a:p>
        </p:txBody>
      </p:sp>
    </p:spTree>
    <p:extLst>
      <p:ext uri="{BB962C8B-B14F-4D97-AF65-F5344CB8AC3E}">
        <p14:creationId xmlns:p14="http://schemas.microsoft.com/office/powerpoint/2010/main" val="560875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2E588519-D9F0-45BF-8EC6-97214BF7BC62}" type="slidenum">
              <a:rPr lang="en-US" altLang="en-US" smtClean="0"/>
              <a:pPr/>
              <a:t>‹#›</a:t>
            </a:fld>
            <a:endParaRPr lang="en-US" altLang="en-US"/>
          </a:p>
        </p:txBody>
      </p:sp>
    </p:spTree>
    <p:extLst>
      <p:ext uri="{BB962C8B-B14F-4D97-AF65-F5344CB8AC3E}">
        <p14:creationId xmlns:p14="http://schemas.microsoft.com/office/powerpoint/2010/main" val="2395876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11/26/2022</a:t>
            </a:fld>
            <a:endParaRPr lang="en-US" dirty="0"/>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ACE33ACC-1418-4ACB-A4F2-226F67551667}" type="slidenum">
              <a:rPr lang="en-US" altLang="en-US" smtClean="0"/>
              <a:pPr/>
              <a:t>‹#›</a:t>
            </a:fld>
            <a:endParaRPr lang="en-US" altLang="en-US"/>
          </a:p>
        </p:txBody>
      </p:sp>
    </p:spTree>
    <p:extLst>
      <p:ext uri="{BB962C8B-B14F-4D97-AF65-F5344CB8AC3E}">
        <p14:creationId xmlns:p14="http://schemas.microsoft.com/office/powerpoint/2010/main" val="1289516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11/26/2022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58C64-9EEA-4575-B786-40712CEA5F79}" type="slidenum">
              <a:rPr lang="en-US" altLang="en-US" smtClean="0"/>
              <a:pPr/>
              <a:t>‹#›</a:t>
            </a:fld>
            <a:endParaRPr lang="en-US" altLang="en-US"/>
          </a:p>
        </p:txBody>
      </p:sp>
    </p:spTree>
    <p:extLst>
      <p:ext uri="{BB962C8B-B14F-4D97-AF65-F5344CB8AC3E}">
        <p14:creationId xmlns:p14="http://schemas.microsoft.com/office/powerpoint/2010/main" val="160751344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7E9780-500A-10D3-12E6-498F7E14DC71}"/>
              </a:ext>
            </a:extLst>
          </p:cNvPr>
          <p:cNvSpPr>
            <a:spLocks noGrp="1"/>
          </p:cNvSpPr>
          <p:nvPr>
            <p:ph type="ctrTitle"/>
          </p:nvPr>
        </p:nvSpPr>
        <p:spPr>
          <a:xfrm>
            <a:off x="1524000" y="1122363"/>
            <a:ext cx="10032460" cy="2387600"/>
          </a:xfrm>
        </p:spPr>
        <p:txBody>
          <a:bodyPr>
            <a:normAutofit/>
          </a:bodyPr>
          <a:lstStyle/>
          <a:p>
            <a:r>
              <a:rPr lang="en-US" sz="4000" dirty="0">
                <a:latin typeface="Book Antiqua" panose="02040602050305030304" pitchFamily="18" charset="0"/>
              </a:rPr>
              <a:t>UNIT 4: </a:t>
            </a:r>
            <a:r>
              <a:rPr lang="en-IN" sz="4000" b="1" i="0" u="none" strike="noStrike" baseline="0" dirty="0">
                <a:latin typeface="Book Antiqua" panose="02040602050305030304" pitchFamily="18" charset="0"/>
              </a:rPr>
              <a:t>Association and Correlation analysis</a:t>
            </a:r>
            <a:endParaRPr lang="en-IN" sz="4000" dirty="0">
              <a:latin typeface="Book Antiqua" panose="02040602050305030304" pitchFamily="18" charset="0"/>
            </a:endParaRP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28220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Text Box 3">
            <a:extLst>
              <a:ext uri="{FF2B5EF4-FFF2-40B4-BE49-F238E27FC236}">
                <a16:creationId xmlns="" xmlns:a16="http://schemas.microsoft.com/office/drawing/2014/main" id="{AEB6818C-D123-4F8C-53D2-C29292A070B8}"/>
              </a:ext>
            </a:extLst>
          </p:cNvPr>
          <p:cNvSpPr txBox="1">
            <a:spLocks noChangeArrowheads="1"/>
          </p:cNvSpPr>
          <p:nvPr/>
        </p:nvSpPr>
        <p:spPr bwMode="auto">
          <a:xfrm>
            <a:off x="2209801" y="1879600"/>
            <a:ext cx="7769225" cy="100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7338" indent="-287338" defTabSz="2192338">
              <a:defRPr sz="2400">
                <a:solidFill>
                  <a:schemeClr val="tx1"/>
                </a:solidFill>
                <a:latin typeface="Times New Roman" panose="02020603050405020304" pitchFamily="18" charset="0"/>
              </a:defRPr>
            </a:lvl1pPr>
            <a:lvl2pPr marL="477838" defTabSz="2192338">
              <a:defRPr sz="2400">
                <a:solidFill>
                  <a:schemeClr val="tx1"/>
                </a:solidFill>
                <a:latin typeface="Times New Roman" panose="02020603050405020304" pitchFamily="18" charset="0"/>
              </a:defRPr>
            </a:lvl2pPr>
            <a:lvl3pPr defTabSz="2192338">
              <a:defRPr sz="2400">
                <a:solidFill>
                  <a:schemeClr val="tx1"/>
                </a:solidFill>
                <a:latin typeface="Times New Roman" panose="02020603050405020304" pitchFamily="18" charset="0"/>
              </a:defRPr>
            </a:lvl3pPr>
            <a:lvl4pPr defTabSz="2192338">
              <a:defRPr sz="2400">
                <a:solidFill>
                  <a:schemeClr val="tx1"/>
                </a:solidFill>
                <a:latin typeface="Times New Roman" panose="02020603050405020304" pitchFamily="18" charset="0"/>
              </a:defRPr>
            </a:lvl4pPr>
            <a:lvl5pPr defTabSz="2192338">
              <a:defRPr sz="2400">
                <a:solidFill>
                  <a:schemeClr val="tx1"/>
                </a:solidFill>
                <a:latin typeface="Times New Roman" panose="02020603050405020304" pitchFamily="18" charset="0"/>
              </a:defRPr>
            </a:lvl5pPr>
            <a:lvl6pPr defTabSz="2192338" eaLnBrk="0" fontAlgn="base" hangingPunct="0">
              <a:spcBef>
                <a:spcPct val="0"/>
              </a:spcBef>
              <a:spcAft>
                <a:spcPct val="0"/>
              </a:spcAft>
              <a:defRPr sz="2400">
                <a:solidFill>
                  <a:schemeClr val="tx1"/>
                </a:solidFill>
                <a:latin typeface="Times New Roman" panose="02020603050405020304" pitchFamily="18" charset="0"/>
              </a:defRPr>
            </a:lvl6pPr>
            <a:lvl7pPr defTabSz="2192338" eaLnBrk="0" fontAlgn="base" hangingPunct="0">
              <a:spcBef>
                <a:spcPct val="0"/>
              </a:spcBef>
              <a:spcAft>
                <a:spcPct val="0"/>
              </a:spcAft>
              <a:defRPr sz="2400">
                <a:solidFill>
                  <a:schemeClr val="tx1"/>
                </a:solidFill>
                <a:latin typeface="Times New Roman" panose="02020603050405020304" pitchFamily="18" charset="0"/>
              </a:defRPr>
            </a:lvl7pPr>
            <a:lvl8pPr defTabSz="2192338" eaLnBrk="0" fontAlgn="base" hangingPunct="0">
              <a:spcBef>
                <a:spcPct val="0"/>
              </a:spcBef>
              <a:spcAft>
                <a:spcPct val="0"/>
              </a:spcAft>
              <a:defRPr sz="2400">
                <a:solidFill>
                  <a:schemeClr val="tx1"/>
                </a:solidFill>
                <a:latin typeface="Times New Roman" panose="02020603050405020304" pitchFamily="18" charset="0"/>
              </a:defRPr>
            </a:lvl8pPr>
            <a:lvl9pPr defTabSz="2192338"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a:r>
              <a:rPr lang="it-IT" altLang="en-US" sz="2800" b="1" dirty="0"/>
              <a:t>A=&gt;B</a:t>
            </a:r>
          </a:p>
          <a:p>
            <a:pPr marL="0" indent="0">
              <a:spcBef>
                <a:spcPct val="30000"/>
              </a:spcBef>
            </a:pPr>
            <a:endParaRPr lang="it-IT" altLang="en-US" b="1" u="sng" dirty="0">
              <a:effectLst>
                <a:outerShdw blurRad="38100" dist="38100" dir="2700000" algn="tl">
                  <a:srgbClr val="C0C0C0"/>
                </a:outerShdw>
              </a:effectLst>
            </a:endParaRPr>
          </a:p>
        </p:txBody>
      </p:sp>
      <p:sp>
        <p:nvSpPr>
          <p:cNvPr id="269317" name="Rectangle 5">
            <a:extLst>
              <a:ext uri="{FF2B5EF4-FFF2-40B4-BE49-F238E27FC236}">
                <a16:creationId xmlns="" xmlns:a16="http://schemas.microsoft.com/office/drawing/2014/main" id="{45D77221-FAD8-86AF-2BCB-CFDE9695F122}"/>
              </a:ext>
            </a:extLst>
          </p:cNvPr>
          <p:cNvSpPr>
            <a:spLocks noGrp="1" noChangeArrowheads="1"/>
          </p:cNvSpPr>
          <p:nvPr>
            <p:ph type="title"/>
          </p:nvPr>
        </p:nvSpPr>
        <p:spPr bwMode="auto">
          <a:xfrm>
            <a:off x="2233613" y="785814"/>
            <a:ext cx="7720012" cy="7572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a:solidFill>
                  <a:schemeClr val="bg1"/>
                </a:solidFill>
                <a:effectLst>
                  <a:outerShdw blurRad="38100" dist="38100" dir="2700000" algn="tl">
                    <a:srgbClr val="C0C0C0"/>
                  </a:outerShdw>
                </a:effectLst>
              </a:rPr>
              <a:t>Association Rules: Basics</a:t>
            </a:r>
            <a:endParaRPr lang="en-US" altLang="en-US" sz="6600" b="1">
              <a:solidFill>
                <a:schemeClr val="bg1"/>
              </a:solidFill>
              <a:effectLst>
                <a:outerShdw blurRad="38100" dist="38100" dir="2700000" algn="tl">
                  <a:srgbClr val="C0C0C0"/>
                </a:outerShdw>
              </a:effectLst>
            </a:endParaRPr>
          </a:p>
        </p:txBody>
      </p:sp>
      <p:sp>
        <p:nvSpPr>
          <p:cNvPr id="269318" name="Rectangle 6">
            <a:extLst>
              <a:ext uri="{FF2B5EF4-FFF2-40B4-BE49-F238E27FC236}">
                <a16:creationId xmlns="" xmlns:a16="http://schemas.microsoft.com/office/drawing/2014/main" id="{68BE2F7A-421E-03A7-C8C3-B936953ED5A8}"/>
              </a:ext>
            </a:extLst>
          </p:cNvPr>
          <p:cNvSpPr>
            <a:spLocks noChangeArrowheads="1"/>
          </p:cNvSpPr>
          <p:nvPr/>
        </p:nvSpPr>
        <p:spPr bwMode="auto">
          <a:xfrm>
            <a:off x="2346325" y="2935289"/>
            <a:ext cx="7620000" cy="76993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9319" name="Rectangle 7">
            <a:extLst>
              <a:ext uri="{FF2B5EF4-FFF2-40B4-BE49-F238E27FC236}">
                <a16:creationId xmlns="" xmlns:a16="http://schemas.microsoft.com/office/drawing/2014/main" id="{DCB58066-A31E-AA3D-8003-02205E40FE5A}"/>
              </a:ext>
            </a:extLst>
          </p:cNvPr>
          <p:cNvSpPr>
            <a:spLocks noChangeArrowheads="1"/>
          </p:cNvSpPr>
          <p:nvPr/>
        </p:nvSpPr>
        <p:spPr bwMode="auto">
          <a:xfrm>
            <a:off x="2359026" y="3998448"/>
            <a:ext cx="7620000" cy="9398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 name="TextBox 2">
            <a:extLst>
              <a:ext uri="{FF2B5EF4-FFF2-40B4-BE49-F238E27FC236}">
                <a16:creationId xmlns="" xmlns:a16="http://schemas.microsoft.com/office/drawing/2014/main" id="{5558B191-7696-E401-73F1-538BCA9AC6FE}"/>
              </a:ext>
            </a:extLst>
          </p:cNvPr>
          <p:cNvSpPr txBox="1"/>
          <p:nvPr/>
        </p:nvSpPr>
        <p:spPr>
          <a:xfrm>
            <a:off x="2346325" y="2950925"/>
            <a:ext cx="6097384" cy="369332"/>
          </a:xfrm>
          <a:prstGeom prst="rect">
            <a:avLst/>
          </a:prstGeom>
          <a:noFill/>
        </p:spPr>
        <p:txBody>
          <a:bodyPr wrap="square">
            <a:spAutoFit/>
          </a:bodyPr>
          <a:lstStyle/>
          <a:p>
            <a:r>
              <a:rPr lang="it-IT" altLang="en-US" b="1" u="sng" dirty="0">
                <a:effectLst>
                  <a:outerShdw blurRad="38100" dist="38100" dir="2700000" algn="tl">
                    <a:srgbClr val="C0C0C0"/>
                  </a:outerShdw>
                </a:effectLst>
              </a:rPr>
              <a:t>Support</a:t>
            </a:r>
            <a:r>
              <a:rPr lang="en-US" altLang="en-US" b="1" u="sng" dirty="0">
                <a:effectLst>
                  <a:outerShdw blurRad="38100" dist="38100" dir="2700000" algn="tl">
                    <a:srgbClr val="C0C0C0"/>
                  </a:outerShdw>
                </a:effectLst>
              </a:rPr>
              <a:t>:</a:t>
            </a:r>
            <a:r>
              <a:rPr lang="en-US" altLang="en-US" b="1" dirty="0"/>
              <a:t>  denotes probability that contains both A and B.</a:t>
            </a:r>
            <a:endParaRPr lang="en-IN" dirty="0"/>
          </a:p>
        </p:txBody>
      </p:sp>
      <p:sp>
        <p:nvSpPr>
          <p:cNvPr id="5" name="TextBox 4">
            <a:extLst>
              <a:ext uri="{FF2B5EF4-FFF2-40B4-BE49-F238E27FC236}">
                <a16:creationId xmlns="" xmlns:a16="http://schemas.microsoft.com/office/drawing/2014/main" id="{AA0F899A-835C-5DEE-30B7-0E044D939734}"/>
              </a:ext>
            </a:extLst>
          </p:cNvPr>
          <p:cNvSpPr txBox="1"/>
          <p:nvPr/>
        </p:nvSpPr>
        <p:spPr>
          <a:xfrm>
            <a:off x="2450640" y="4112587"/>
            <a:ext cx="7528386" cy="646331"/>
          </a:xfrm>
          <a:prstGeom prst="rect">
            <a:avLst/>
          </a:prstGeom>
          <a:noFill/>
        </p:spPr>
        <p:txBody>
          <a:bodyPr wrap="square">
            <a:spAutoFit/>
          </a:bodyPr>
          <a:lstStyle/>
          <a:p>
            <a:r>
              <a:rPr lang="it-IT" altLang="en-US" b="1" u="sng" dirty="0">
                <a:effectLst>
                  <a:outerShdw blurRad="38100" dist="38100" dir="2700000" algn="tl">
                    <a:srgbClr val="C0C0C0"/>
                  </a:outerShdw>
                </a:effectLst>
              </a:rPr>
              <a:t>Confidence</a:t>
            </a:r>
            <a:r>
              <a:rPr lang="en-US" altLang="en-US" b="1" u="sng" dirty="0">
                <a:effectLst>
                  <a:outerShdw blurRad="38100" dist="38100" dir="2700000" algn="tl">
                    <a:srgbClr val="C0C0C0"/>
                  </a:outerShdw>
                </a:effectLst>
              </a:rPr>
              <a:t>:</a:t>
            </a:r>
            <a:r>
              <a:rPr lang="en-US" altLang="en-US" b="1" dirty="0"/>
              <a:t>  denotes probability that a transaction containing A also contains B.</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B6AD2C-AB2D-C316-B334-73833244E630}"/>
              </a:ext>
            </a:extLst>
          </p:cNvPr>
          <p:cNvSpPr>
            <a:spLocks noGrp="1"/>
          </p:cNvSpPr>
          <p:nvPr>
            <p:ph type="title"/>
          </p:nvPr>
        </p:nvSpPr>
        <p:spPr/>
        <p:txBody>
          <a:bodyPr/>
          <a:lstStyle/>
          <a:p>
            <a:endParaRPr lang="en-IN" dirty="0"/>
          </a:p>
        </p:txBody>
      </p:sp>
      <p:pic>
        <p:nvPicPr>
          <p:cNvPr id="7" name="Picture 6">
            <a:extLst>
              <a:ext uri="{FF2B5EF4-FFF2-40B4-BE49-F238E27FC236}">
                <a16:creationId xmlns="" xmlns:a16="http://schemas.microsoft.com/office/drawing/2014/main" id="{5B8F6D41-B82F-0C68-9C28-6FC98C8B99E3}"/>
              </a:ext>
            </a:extLst>
          </p:cNvPr>
          <p:cNvPicPr>
            <a:picLocks noChangeAspect="1"/>
          </p:cNvPicPr>
          <p:nvPr/>
        </p:nvPicPr>
        <p:blipFill rotWithShape="1">
          <a:blip r:embed="rId2"/>
          <a:srcRect l="1701" t="2474" r="3660" b="3093"/>
          <a:stretch/>
        </p:blipFill>
        <p:spPr>
          <a:xfrm>
            <a:off x="0" y="0"/>
            <a:ext cx="12192000" cy="6858000"/>
          </a:xfrm>
          <a:prstGeom prst="rect">
            <a:avLst/>
          </a:prstGeom>
        </p:spPr>
      </p:pic>
    </p:spTree>
    <p:extLst>
      <p:ext uri="{BB962C8B-B14F-4D97-AF65-F5344CB8AC3E}">
        <p14:creationId xmlns:p14="http://schemas.microsoft.com/office/powerpoint/2010/main" val="260164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B6AD2C-AB2D-C316-B334-73833244E630}"/>
              </a:ext>
            </a:extLst>
          </p:cNvPr>
          <p:cNvSpPr>
            <a:spLocks noGrp="1"/>
          </p:cNvSpPr>
          <p:nvPr>
            <p:ph type="title"/>
          </p:nvPr>
        </p:nvSpPr>
        <p:spPr/>
        <p:txBody>
          <a:bodyPr/>
          <a:lstStyle/>
          <a:p>
            <a:endParaRPr lang="en-IN" dirty="0"/>
          </a:p>
        </p:txBody>
      </p:sp>
      <p:pic>
        <p:nvPicPr>
          <p:cNvPr id="5" name="Picture 4">
            <a:extLst>
              <a:ext uri="{FF2B5EF4-FFF2-40B4-BE49-F238E27FC236}">
                <a16:creationId xmlns="" xmlns:a16="http://schemas.microsoft.com/office/drawing/2014/main" id="{CEF9582D-ACA5-0A08-6BE6-9100106A5D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243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1C4C34-288D-A872-3AB5-E0569EB939D9}"/>
              </a:ext>
            </a:extLst>
          </p:cNvPr>
          <p:cNvSpPr>
            <a:spLocks noGrp="1"/>
          </p:cNvSpPr>
          <p:nvPr>
            <p:ph type="title"/>
          </p:nvPr>
        </p:nvSpPr>
        <p:spPr>
          <a:xfrm>
            <a:off x="838200" y="525294"/>
            <a:ext cx="10515600" cy="1165394"/>
          </a:xfrm>
        </p:spPr>
        <p:txBody>
          <a:bodyPr>
            <a:normAutofit fontScale="90000"/>
          </a:bodyPr>
          <a:lstStyle/>
          <a:p>
            <a:pPr algn="ctr"/>
            <a:r>
              <a:rPr lang="en-IN" b="1" i="0" dirty="0">
                <a:solidFill>
                  <a:srgbClr val="273239"/>
                </a:solidFill>
                <a:effectLst/>
                <a:latin typeface="sofia-pro"/>
              </a:rPr>
              <a:t>Apriori Algorithm</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 xmlns:a16="http://schemas.microsoft.com/office/drawing/2014/main" id="{70787256-FEC3-44C2-6927-8476C269F01D}"/>
              </a:ext>
            </a:extLst>
          </p:cNvPr>
          <p:cNvSpPr>
            <a:spLocks noGrp="1"/>
          </p:cNvSpPr>
          <p:nvPr>
            <p:ph idx="1"/>
          </p:nvPr>
        </p:nvSpPr>
        <p:spPr>
          <a:xfrm>
            <a:off x="433633" y="1555423"/>
            <a:ext cx="11404929" cy="4621540"/>
          </a:xfrm>
        </p:spPr>
        <p:txBody>
          <a:bodyPr>
            <a:normAutofit fontScale="92500" lnSpcReduction="20000"/>
          </a:bodyPr>
          <a:lstStyle/>
          <a:p>
            <a:pPr algn="just">
              <a:lnSpc>
                <a:spcPct val="110000"/>
              </a:lnSpc>
            </a:pPr>
            <a:r>
              <a:rPr lang="en-GB" sz="3200" b="1" i="0" dirty="0">
                <a:effectLst/>
              </a:rPr>
              <a:t>Apriori algorithm</a:t>
            </a:r>
            <a:r>
              <a:rPr lang="en-GB" sz="3200" b="0" i="0" dirty="0">
                <a:effectLst/>
              </a:rPr>
              <a:t> is given by R. Agrawal and R. Srikant in 1994 for finding frequent item sets in a dataset for Boolean association rule.</a:t>
            </a:r>
          </a:p>
          <a:p>
            <a:pPr algn="just">
              <a:lnSpc>
                <a:spcPct val="110000"/>
              </a:lnSpc>
            </a:pPr>
            <a:r>
              <a:rPr lang="en-GB" sz="3200" b="0" i="0" dirty="0">
                <a:effectLst/>
              </a:rPr>
              <a:t> Name of the algorithm is Apriori because it uses prior knowledge of frequent itemset properties.</a:t>
            </a:r>
          </a:p>
          <a:p>
            <a:pPr algn="just">
              <a:lnSpc>
                <a:spcPct val="110000"/>
              </a:lnSpc>
            </a:pPr>
            <a:r>
              <a:rPr lang="en-GB" sz="3200" b="0" i="0" dirty="0">
                <a:effectLst/>
              </a:rPr>
              <a:t>Apriori algorithm refers to the algorithm which is used to calculate the association rules between objects. </a:t>
            </a:r>
          </a:p>
          <a:p>
            <a:pPr algn="just">
              <a:lnSpc>
                <a:spcPct val="110000"/>
              </a:lnSpc>
            </a:pPr>
            <a:r>
              <a:rPr lang="en-GB" sz="3200" b="0" i="0" dirty="0">
                <a:effectLst/>
              </a:rPr>
              <a:t>It means how two or more objects are related to one another. In other words, we can say that the Apriori algorithm is an association rule leaning that analyses that people who bought product A also bought product.</a:t>
            </a:r>
            <a:endParaRPr lang="en-IN" sz="3200" dirty="0"/>
          </a:p>
        </p:txBody>
      </p:sp>
    </p:spTree>
    <p:extLst>
      <p:ext uri="{BB962C8B-B14F-4D97-AF65-F5344CB8AC3E}">
        <p14:creationId xmlns:p14="http://schemas.microsoft.com/office/powerpoint/2010/main" val="4072201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1C4C34-288D-A872-3AB5-E0569EB939D9}"/>
              </a:ext>
            </a:extLst>
          </p:cNvPr>
          <p:cNvSpPr>
            <a:spLocks noGrp="1"/>
          </p:cNvSpPr>
          <p:nvPr>
            <p:ph type="title"/>
          </p:nvPr>
        </p:nvSpPr>
        <p:spPr>
          <a:xfrm>
            <a:off x="838200" y="525294"/>
            <a:ext cx="10515600" cy="1165394"/>
          </a:xfrm>
        </p:spPr>
        <p:txBody>
          <a:bodyPr>
            <a:normAutofit fontScale="90000"/>
          </a:bodyPr>
          <a:lstStyle/>
          <a:p>
            <a:pPr algn="ctr"/>
            <a:r>
              <a:rPr lang="en-IN" b="1" i="0" dirty="0">
                <a:solidFill>
                  <a:srgbClr val="273239"/>
                </a:solidFill>
                <a:effectLst/>
                <a:latin typeface="sofia-pro"/>
              </a:rPr>
              <a:t>Apriori Algorithm</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 xmlns:a16="http://schemas.microsoft.com/office/drawing/2014/main" id="{70787256-FEC3-44C2-6927-8476C269F01D}"/>
              </a:ext>
            </a:extLst>
          </p:cNvPr>
          <p:cNvSpPr>
            <a:spLocks noGrp="1"/>
          </p:cNvSpPr>
          <p:nvPr>
            <p:ph idx="1"/>
          </p:nvPr>
        </p:nvSpPr>
        <p:spPr>
          <a:xfrm>
            <a:off x="838200" y="1825625"/>
            <a:ext cx="11000362" cy="4351338"/>
          </a:xfrm>
        </p:spPr>
        <p:txBody>
          <a:bodyPr>
            <a:normAutofit/>
          </a:bodyPr>
          <a:lstStyle/>
          <a:p>
            <a:pPr algn="just">
              <a:lnSpc>
                <a:spcPct val="120000"/>
              </a:lnSpc>
            </a:pPr>
            <a:r>
              <a:rPr lang="en-US" b="1" dirty="0">
                <a:latin typeface="Times New Roman" panose="02020603050405020304" pitchFamily="18" charset="0"/>
                <a:ea typeface="Adobe Kaiti Std R" panose="02020400000000000000" pitchFamily="18" charset="-128"/>
                <a:cs typeface="Times New Roman" panose="02020603050405020304" pitchFamily="18" charset="0"/>
              </a:rPr>
              <a:t>Method: </a:t>
            </a:r>
          </a:p>
          <a:p>
            <a:pPr lvl="1" algn="just">
              <a:lnSpc>
                <a:spcPct val="120000"/>
              </a:lnSpc>
            </a:pPr>
            <a:r>
              <a:rPr lang="en-US" sz="2800" dirty="0">
                <a:latin typeface="Times New Roman" panose="02020603050405020304" pitchFamily="18" charset="0"/>
                <a:ea typeface="Adobe Kaiti Std R" panose="02020400000000000000" pitchFamily="18" charset="-128"/>
                <a:cs typeface="Times New Roman" panose="02020603050405020304" pitchFamily="18" charset="0"/>
              </a:rPr>
              <a:t>Initially, scan DB once to get frequent 1-itemset.</a:t>
            </a:r>
          </a:p>
          <a:p>
            <a:pPr lvl="1" algn="just">
              <a:lnSpc>
                <a:spcPct val="120000"/>
              </a:lnSpc>
            </a:pPr>
            <a:r>
              <a:rPr lang="en-US" sz="2800" dirty="0">
                <a:latin typeface="Times New Roman" panose="02020603050405020304" pitchFamily="18" charset="0"/>
                <a:ea typeface="Adobe Kaiti Std R" panose="02020400000000000000" pitchFamily="18" charset="-128"/>
                <a:cs typeface="Times New Roman" panose="02020603050405020304" pitchFamily="18" charset="0"/>
              </a:rPr>
              <a:t>Generate length (k+1) candidate itemsets from length k frequent itemsets.</a:t>
            </a:r>
          </a:p>
          <a:p>
            <a:pPr lvl="1" algn="just">
              <a:lnSpc>
                <a:spcPct val="120000"/>
              </a:lnSpc>
            </a:pPr>
            <a:r>
              <a:rPr lang="en-US" sz="2800" dirty="0">
                <a:latin typeface="Times New Roman" panose="02020603050405020304" pitchFamily="18" charset="0"/>
                <a:ea typeface="Adobe Kaiti Std R" panose="02020400000000000000" pitchFamily="18" charset="-128"/>
                <a:cs typeface="Times New Roman" panose="02020603050405020304" pitchFamily="18" charset="0"/>
              </a:rPr>
              <a:t>Test the MINIMUM SUPPORT.</a:t>
            </a:r>
          </a:p>
          <a:p>
            <a:pPr lvl="1" algn="just">
              <a:lnSpc>
                <a:spcPct val="120000"/>
              </a:lnSpc>
            </a:pPr>
            <a:r>
              <a:rPr lang="en-US" sz="2800" dirty="0">
                <a:latin typeface="Times New Roman" panose="02020603050405020304" pitchFamily="18" charset="0"/>
                <a:ea typeface="Adobe Kaiti Std R" panose="02020400000000000000" pitchFamily="18" charset="-128"/>
                <a:cs typeface="Times New Roman" panose="02020603050405020304" pitchFamily="18" charset="0"/>
              </a:rPr>
              <a:t>Terminate when no frequent or candidate set can be generated</a:t>
            </a:r>
            <a:endParaRPr lang="en-IN" sz="3600" dirty="0"/>
          </a:p>
        </p:txBody>
      </p:sp>
    </p:spTree>
    <p:extLst>
      <p:ext uri="{BB962C8B-B14F-4D97-AF65-F5344CB8AC3E}">
        <p14:creationId xmlns:p14="http://schemas.microsoft.com/office/powerpoint/2010/main" val="3302419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1C4C34-288D-A872-3AB5-E0569EB939D9}"/>
              </a:ext>
            </a:extLst>
          </p:cNvPr>
          <p:cNvSpPr>
            <a:spLocks noGrp="1"/>
          </p:cNvSpPr>
          <p:nvPr>
            <p:ph type="title"/>
          </p:nvPr>
        </p:nvSpPr>
        <p:spPr>
          <a:xfrm>
            <a:off x="838200" y="525294"/>
            <a:ext cx="10515600" cy="1165394"/>
          </a:xfrm>
        </p:spPr>
        <p:txBody>
          <a:bodyPr>
            <a:normAutofit fontScale="90000"/>
          </a:bodyPr>
          <a:lstStyle/>
          <a:p>
            <a:pPr algn="ctr"/>
            <a:r>
              <a:rPr lang="en-IN" b="1" i="0" dirty="0">
                <a:solidFill>
                  <a:srgbClr val="273239"/>
                </a:solidFill>
                <a:effectLst/>
                <a:latin typeface="sofia-pro"/>
              </a:rPr>
              <a:t>Apriori Algorithm</a:t>
            </a:r>
            <a:br>
              <a:rPr lang="en-IN" b="1" i="0" dirty="0">
                <a:solidFill>
                  <a:srgbClr val="273239"/>
                </a:solidFill>
                <a:effectLst/>
                <a:latin typeface="sofia-pro"/>
              </a:rPr>
            </a:br>
            <a:endParaRPr lang="en-IN" dirty="0"/>
          </a:p>
        </p:txBody>
      </p:sp>
      <p:sp>
        <p:nvSpPr>
          <p:cNvPr id="3" name="Content Placeholder 2">
            <a:extLst>
              <a:ext uri="{FF2B5EF4-FFF2-40B4-BE49-F238E27FC236}">
                <a16:creationId xmlns="" xmlns:a16="http://schemas.microsoft.com/office/drawing/2014/main" id="{70787256-FEC3-44C2-6927-8476C269F01D}"/>
              </a:ext>
            </a:extLst>
          </p:cNvPr>
          <p:cNvSpPr>
            <a:spLocks noGrp="1"/>
          </p:cNvSpPr>
          <p:nvPr>
            <p:ph idx="1"/>
          </p:nvPr>
        </p:nvSpPr>
        <p:spPr>
          <a:xfrm>
            <a:off x="838200" y="1825625"/>
            <a:ext cx="11000362" cy="4351338"/>
          </a:xfrm>
        </p:spPr>
        <p:txBody>
          <a:bodyPr>
            <a:normAutofit fontScale="77500" lnSpcReduction="20000"/>
          </a:bodyPr>
          <a:lstStyle/>
          <a:p>
            <a:pPr marL="342900" indent="-342900" algn="just">
              <a:lnSpc>
                <a:spcPct val="150000"/>
              </a:lnSpc>
              <a:buFont typeface="Arial" panose="020B0604020202020204" pitchFamily="34" charset="0"/>
              <a:buChar char="•"/>
            </a:pPr>
            <a:r>
              <a:rPr lang="en-US" sz="3600" dirty="0">
                <a:latin typeface="Times New Roman" panose="02020603050405020304" pitchFamily="18" charset="0"/>
                <a:ea typeface="Adobe Kaiti Std R" panose="02020400000000000000" pitchFamily="18" charset="-128"/>
                <a:cs typeface="Times New Roman" panose="02020603050405020304" pitchFamily="18" charset="0"/>
              </a:rPr>
              <a:t>First, the set of frequent 1-itemsets is found by scanning the database to accumulate the count for each item, and collecting those items that satisfy minimum support. The resulting set is denoted by L1.</a:t>
            </a:r>
          </a:p>
          <a:p>
            <a:pPr marL="342900" indent="-342900" algn="just">
              <a:lnSpc>
                <a:spcPct val="150000"/>
              </a:lnSpc>
              <a:buFont typeface="Arial" panose="020B0604020202020204" pitchFamily="34" charset="0"/>
              <a:buChar char="•"/>
            </a:pPr>
            <a:r>
              <a:rPr lang="en-US" sz="3600" dirty="0">
                <a:latin typeface="Times New Roman" panose="02020603050405020304" pitchFamily="18" charset="0"/>
                <a:ea typeface="Adobe Kaiti Std R" panose="02020400000000000000" pitchFamily="18" charset="-128"/>
                <a:cs typeface="Times New Roman" panose="02020603050405020304" pitchFamily="18" charset="0"/>
              </a:rPr>
              <a:t>Next, L1 is used to find L2 , the set of frequent 2-itemsets, which is used to find L3, and so on, until no more frequent k-</a:t>
            </a:r>
            <a:r>
              <a:rPr lang="en-US" sz="3600" dirty="0" err="1">
                <a:latin typeface="Times New Roman" panose="02020603050405020304" pitchFamily="18" charset="0"/>
                <a:ea typeface="Adobe Kaiti Std R" panose="02020400000000000000" pitchFamily="18" charset="-128"/>
                <a:cs typeface="Times New Roman" panose="02020603050405020304" pitchFamily="18" charset="0"/>
              </a:rPr>
              <a:t>itemsets</a:t>
            </a:r>
            <a:r>
              <a:rPr lang="en-US" sz="3600" dirty="0">
                <a:latin typeface="Times New Roman" panose="02020603050405020304" pitchFamily="18" charset="0"/>
                <a:ea typeface="Adobe Kaiti Std R" panose="02020400000000000000" pitchFamily="18" charset="-128"/>
                <a:cs typeface="Times New Roman" panose="02020603050405020304" pitchFamily="18" charset="0"/>
              </a:rPr>
              <a:t> can be found. The finding of each Lk requires one full scan of the database.</a:t>
            </a:r>
          </a:p>
          <a:p>
            <a:pPr algn="just">
              <a:lnSpc>
                <a:spcPct val="120000"/>
              </a:lnSpc>
            </a:pPr>
            <a:endParaRPr lang="en-IN" sz="3600" dirty="0"/>
          </a:p>
        </p:txBody>
      </p:sp>
    </p:spTree>
    <p:extLst>
      <p:ext uri="{BB962C8B-B14F-4D97-AF65-F5344CB8AC3E}">
        <p14:creationId xmlns:p14="http://schemas.microsoft.com/office/powerpoint/2010/main" val="356026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1C4C34-288D-A872-3AB5-E0569EB939D9}"/>
              </a:ext>
            </a:extLst>
          </p:cNvPr>
          <p:cNvSpPr>
            <a:spLocks noGrp="1"/>
          </p:cNvSpPr>
          <p:nvPr>
            <p:ph type="title"/>
          </p:nvPr>
        </p:nvSpPr>
        <p:spPr>
          <a:xfrm>
            <a:off x="838200" y="525294"/>
            <a:ext cx="10515600" cy="1165394"/>
          </a:xfrm>
        </p:spPr>
        <p:txBody>
          <a:bodyPr>
            <a:normAutofit fontScale="90000"/>
          </a:bodyPr>
          <a:lstStyle/>
          <a:p>
            <a:pPr algn="ctr"/>
            <a:r>
              <a:rPr lang="en-IN" b="1" i="0" dirty="0">
                <a:solidFill>
                  <a:srgbClr val="273239"/>
                </a:solidFill>
                <a:effectLst/>
                <a:latin typeface="sofia-pro"/>
              </a:rPr>
              <a:t>Apriori Algorithm</a:t>
            </a:r>
            <a:br>
              <a:rPr lang="en-IN" b="1" i="0" dirty="0">
                <a:solidFill>
                  <a:srgbClr val="273239"/>
                </a:solidFill>
                <a:effectLst/>
                <a:latin typeface="sofia-pro"/>
              </a:rPr>
            </a:br>
            <a:endParaRPr lang="en-IN" dirty="0"/>
          </a:p>
        </p:txBody>
      </p:sp>
      <p:pic>
        <p:nvPicPr>
          <p:cNvPr id="31" name="Content Placeholder 30">
            <a:extLst>
              <a:ext uri="{FF2B5EF4-FFF2-40B4-BE49-F238E27FC236}">
                <a16:creationId xmlns="" xmlns:a16="http://schemas.microsoft.com/office/drawing/2014/main" id="{88F1117F-47D1-1D1D-16D3-29E3B632F266}"/>
              </a:ext>
            </a:extLst>
          </p:cNvPr>
          <p:cNvPicPr>
            <a:picLocks noGrp="1" noChangeAspect="1"/>
          </p:cNvPicPr>
          <p:nvPr>
            <p:ph idx="1"/>
          </p:nvPr>
        </p:nvPicPr>
        <p:blipFill rotWithShape="1">
          <a:blip r:embed="rId3"/>
          <a:srcRect l="21808" t="16105" r="17140" b="14354"/>
          <a:stretch/>
        </p:blipFill>
        <p:spPr>
          <a:xfrm>
            <a:off x="0" y="1197205"/>
            <a:ext cx="12192000" cy="5660796"/>
          </a:xfrm>
        </p:spPr>
      </p:pic>
    </p:spTree>
    <p:extLst>
      <p:ext uri="{BB962C8B-B14F-4D97-AF65-F5344CB8AC3E}">
        <p14:creationId xmlns:p14="http://schemas.microsoft.com/office/powerpoint/2010/main" val="298329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30FD5-61DD-201F-E973-B005C71E8C8B}"/>
              </a:ext>
            </a:extLst>
          </p:cNvPr>
          <p:cNvSpPr>
            <a:spLocks noGrp="1"/>
          </p:cNvSpPr>
          <p:nvPr>
            <p:ph type="title"/>
          </p:nvPr>
        </p:nvSpPr>
        <p:spPr/>
        <p:txBody>
          <a:bodyPr/>
          <a:lstStyle/>
          <a:p>
            <a:r>
              <a:rPr lang="en-IN" b="1" dirty="0"/>
              <a:t>Apriori Algorithm – Example 2</a:t>
            </a:r>
          </a:p>
        </p:txBody>
      </p:sp>
      <p:pic>
        <p:nvPicPr>
          <p:cNvPr id="3074" name="Picture 2">
            <a:extLst>
              <a:ext uri="{FF2B5EF4-FFF2-40B4-BE49-F238E27FC236}">
                <a16:creationId xmlns="" xmlns:a16="http://schemas.microsoft.com/office/drawing/2014/main" id="{2D8BF4AC-2633-7CB9-89E3-54360792EA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9743" y="1690688"/>
            <a:ext cx="5867400" cy="1790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594731FF-735C-06DB-1F50-47D9BCDD8A44}"/>
              </a:ext>
            </a:extLst>
          </p:cNvPr>
          <p:cNvSpPr txBox="1"/>
          <p:nvPr/>
        </p:nvSpPr>
        <p:spPr>
          <a:xfrm>
            <a:off x="1171280" y="4345286"/>
            <a:ext cx="10018335" cy="967957"/>
          </a:xfrm>
          <a:prstGeom prst="rect">
            <a:avLst/>
          </a:prstGeom>
          <a:noFill/>
        </p:spPr>
        <p:txBody>
          <a:bodyPr wrap="square">
            <a:spAutoFit/>
          </a:bodyPr>
          <a:lstStyle/>
          <a:p>
            <a:pPr algn="just">
              <a:lnSpc>
                <a:spcPct val="150000"/>
              </a:lnSpc>
            </a:pPr>
            <a:r>
              <a:rPr lang="en-GB" sz="2000" b="1" i="0" dirty="0">
                <a:solidFill>
                  <a:srgbClr val="292929"/>
                </a:solidFill>
                <a:effectLst/>
              </a:rPr>
              <a:t>Find the frequent itemsets and generate association rules on this. Assume that minimum support threshold (s = 33.33%) and minimum confident threshold (c = 60%)</a:t>
            </a:r>
            <a:endParaRPr lang="en-IN" sz="2000" b="1" dirty="0"/>
          </a:p>
        </p:txBody>
      </p:sp>
    </p:spTree>
    <p:extLst>
      <p:ext uri="{BB962C8B-B14F-4D97-AF65-F5344CB8AC3E}">
        <p14:creationId xmlns:p14="http://schemas.microsoft.com/office/powerpoint/2010/main" val="2558366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30FD5-61DD-201F-E973-B005C71E8C8B}"/>
              </a:ext>
            </a:extLst>
          </p:cNvPr>
          <p:cNvSpPr>
            <a:spLocks noGrp="1"/>
          </p:cNvSpPr>
          <p:nvPr>
            <p:ph type="title"/>
          </p:nvPr>
        </p:nvSpPr>
        <p:spPr/>
        <p:txBody>
          <a:bodyPr/>
          <a:lstStyle/>
          <a:p>
            <a:r>
              <a:rPr lang="en-IN" b="1" dirty="0"/>
              <a:t>Apriori Algorithm – Example 2</a:t>
            </a:r>
          </a:p>
        </p:txBody>
      </p:sp>
      <p:sp>
        <p:nvSpPr>
          <p:cNvPr id="6" name="Rectangle 4">
            <a:extLst>
              <a:ext uri="{FF2B5EF4-FFF2-40B4-BE49-F238E27FC236}">
                <a16:creationId xmlns="" xmlns:a16="http://schemas.microsoft.com/office/drawing/2014/main" id="{98DEA851-D1FA-6F61-7235-15985FDBF03F}"/>
              </a:ext>
            </a:extLst>
          </p:cNvPr>
          <p:cNvSpPr>
            <a:spLocks noChangeArrowheads="1"/>
          </p:cNvSpPr>
          <p:nvPr/>
        </p:nvSpPr>
        <p:spPr bwMode="auto">
          <a:xfrm>
            <a:off x="1140643" y="2043837"/>
            <a:ext cx="4851008"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92929"/>
                </a:solidFill>
                <a:effectLst/>
              </a:rPr>
              <a:t>Let’s start,</a:t>
            </a:r>
            <a:endParaRPr kumimoji="0" lang="en-US" altLang="en-US" sz="12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67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1" name="Picture 5">
            <a:extLst>
              <a:ext uri="{FF2B5EF4-FFF2-40B4-BE49-F238E27FC236}">
                <a16:creationId xmlns="" xmlns:a16="http://schemas.microsoft.com/office/drawing/2014/main" id="{346BF843-26FE-427E-643B-EF614FC83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140" y="3291377"/>
            <a:ext cx="6368068"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48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B0B5CF-282E-C920-0969-A62C7C48D11A}"/>
              </a:ext>
            </a:extLst>
          </p:cNvPr>
          <p:cNvSpPr>
            <a:spLocks noGrp="1"/>
          </p:cNvSpPr>
          <p:nvPr>
            <p:ph type="title"/>
          </p:nvPr>
        </p:nvSpPr>
        <p:spPr/>
        <p:txBody>
          <a:bodyPr/>
          <a:lstStyle/>
          <a:p>
            <a:endParaRPr lang="en-IN"/>
          </a:p>
        </p:txBody>
      </p:sp>
      <p:pic>
        <p:nvPicPr>
          <p:cNvPr id="5122" name="Picture 2">
            <a:extLst>
              <a:ext uri="{FF2B5EF4-FFF2-40B4-BE49-F238E27FC236}">
                <a16:creationId xmlns="" xmlns:a16="http://schemas.microsoft.com/office/drawing/2014/main" id="{DCDCC3B0-432C-B5B0-83FF-F63E4CB86F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869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09CF661A-981A-1E28-0F87-EA0929950A2F}"/>
              </a:ext>
            </a:extLst>
          </p:cNvPr>
          <p:cNvSpPr txBox="1"/>
          <p:nvPr/>
        </p:nvSpPr>
        <p:spPr>
          <a:xfrm>
            <a:off x="530257" y="6386908"/>
            <a:ext cx="11422930" cy="461665"/>
          </a:xfrm>
          <a:prstGeom prst="rect">
            <a:avLst/>
          </a:prstGeom>
          <a:noFill/>
        </p:spPr>
        <p:txBody>
          <a:bodyPr wrap="square">
            <a:spAutoFit/>
          </a:bodyPr>
          <a:lstStyle/>
          <a:p>
            <a:r>
              <a:rPr lang="en-GB" sz="2400" b="1" i="0" dirty="0">
                <a:solidFill>
                  <a:srgbClr val="292929"/>
                </a:solidFill>
                <a:effectLst/>
                <a:latin typeface="source-serif-pro"/>
              </a:rPr>
              <a:t>There is only one itemset with minimum support 2. So only one itemset is frequent.</a:t>
            </a:r>
            <a:endParaRPr lang="en-IN" sz="2400" b="1" dirty="0"/>
          </a:p>
        </p:txBody>
      </p:sp>
    </p:spTree>
    <p:extLst>
      <p:ext uri="{BB962C8B-B14F-4D97-AF65-F5344CB8AC3E}">
        <p14:creationId xmlns:p14="http://schemas.microsoft.com/office/powerpoint/2010/main" val="4229325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1666" name="Rectangle 2">
            <a:extLst>
              <a:ext uri="{FF2B5EF4-FFF2-40B4-BE49-F238E27FC236}">
                <a16:creationId xmlns="" xmlns:a16="http://schemas.microsoft.com/office/drawing/2014/main" id="{B968C420-7BBD-0579-AC30-BFB1B85AADDA}"/>
              </a:ext>
            </a:extLst>
          </p:cNvPr>
          <p:cNvSpPr>
            <a:spLocks noGrp="1" noChangeArrowheads="1"/>
          </p:cNvSpPr>
          <p:nvPr>
            <p:ph idx="1"/>
          </p:nvPr>
        </p:nvSpPr>
        <p:spPr>
          <a:xfrm>
            <a:off x="1036948" y="1905000"/>
            <a:ext cx="10755984" cy="4114800"/>
          </a:xfrm>
        </p:spPr>
        <p:txBody>
          <a:bodyPr>
            <a:noAutofit/>
          </a:bodyPr>
          <a:lstStyle/>
          <a:p>
            <a:pPr>
              <a:spcBef>
                <a:spcPct val="15000"/>
              </a:spcBef>
            </a:pPr>
            <a:r>
              <a:rPr lang="en-US" altLang="en-US" sz="2400" b="1" dirty="0">
                <a:effectLst>
                  <a:outerShdw blurRad="38100" dist="38100" dir="2700000" algn="tl">
                    <a:srgbClr val="C0C0C0"/>
                  </a:outerShdw>
                </a:effectLst>
                <a:latin typeface="Book Antiqua" panose="02040602050305030304" pitchFamily="18" charset="0"/>
              </a:rPr>
              <a:t>Data mining: </a:t>
            </a:r>
            <a:r>
              <a:rPr lang="en-US" altLang="en-US" sz="2400" b="1" u="sng" dirty="0">
                <a:effectLst>
                  <a:outerShdw blurRad="38100" dist="38100" dir="2700000" algn="tl">
                    <a:srgbClr val="C0C0C0"/>
                  </a:outerShdw>
                </a:effectLst>
                <a:latin typeface="Book Antiqua" panose="02040602050305030304" pitchFamily="18" charset="0"/>
              </a:rPr>
              <a:t>semi-automatic</a:t>
            </a:r>
            <a:r>
              <a:rPr lang="en-US" altLang="en-US" sz="2400" b="1" dirty="0">
                <a:effectLst>
                  <a:outerShdw blurRad="38100" dist="38100" dir="2700000" algn="tl">
                    <a:srgbClr val="C0C0C0"/>
                  </a:outerShdw>
                </a:effectLst>
                <a:latin typeface="Book Antiqua" panose="02040602050305030304" pitchFamily="18" charset="0"/>
              </a:rPr>
              <a:t> discovery of </a:t>
            </a:r>
            <a:r>
              <a:rPr lang="en-US" altLang="en-US" sz="2400" b="1" u="sng" dirty="0">
                <a:effectLst>
                  <a:outerShdw blurRad="38100" dist="38100" dir="2700000" algn="tl">
                    <a:srgbClr val="C0C0C0"/>
                  </a:outerShdw>
                </a:effectLst>
                <a:latin typeface="Book Antiqua" panose="02040602050305030304" pitchFamily="18" charset="0"/>
              </a:rPr>
              <a:t>interesting</a:t>
            </a:r>
            <a:r>
              <a:rPr lang="en-US" altLang="en-US" sz="2400" b="1" dirty="0">
                <a:effectLst>
                  <a:outerShdw blurRad="38100" dist="38100" dir="2700000" algn="tl">
                    <a:srgbClr val="C0C0C0"/>
                  </a:outerShdw>
                </a:effectLst>
                <a:latin typeface="Book Antiqua" panose="02040602050305030304" pitchFamily="18" charset="0"/>
              </a:rPr>
              <a:t> patterns from </a:t>
            </a:r>
            <a:r>
              <a:rPr lang="en-US" altLang="en-US" sz="2400" b="1" u="sng" dirty="0">
                <a:effectLst>
                  <a:outerShdw blurRad="38100" dist="38100" dir="2700000" algn="tl">
                    <a:srgbClr val="C0C0C0"/>
                  </a:outerShdw>
                </a:effectLst>
                <a:latin typeface="Book Antiqua" panose="02040602050305030304" pitchFamily="18" charset="0"/>
              </a:rPr>
              <a:t>large data sets</a:t>
            </a:r>
          </a:p>
          <a:p>
            <a:pPr marL="0" indent="0">
              <a:spcBef>
                <a:spcPct val="15000"/>
              </a:spcBef>
              <a:buNone/>
            </a:pPr>
            <a:endParaRPr lang="en-US" altLang="en-US" sz="2400" b="1" dirty="0">
              <a:latin typeface="Book Antiqua" panose="02040602050305030304" pitchFamily="18" charset="0"/>
            </a:endParaRPr>
          </a:p>
          <a:p>
            <a:pPr>
              <a:spcBef>
                <a:spcPct val="15000"/>
              </a:spcBef>
            </a:pPr>
            <a:r>
              <a:rPr lang="fi-FI" altLang="en-US" sz="2400" b="1" dirty="0">
                <a:effectLst>
                  <a:outerShdw blurRad="38100" dist="38100" dir="2700000" algn="tl">
                    <a:srgbClr val="C0C0C0"/>
                  </a:outerShdw>
                </a:effectLst>
                <a:latin typeface="Book Antiqua" panose="02040602050305030304" pitchFamily="18" charset="0"/>
              </a:rPr>
              <a:t>Knowledge discovery is a process:</a:t>
            </a:r>
            <a:endParaRPr lang="fi-FI" altLang="en-US" b="1" dirty="0">
              <a:latin typeface="Book Antiqua" panose="02040602050305030304" pitchFamily="18" charset="0"/>
            </a:endParaRPr>
          </a:p>
          <a:p>
            <a:pPr lvl="1">
              <a:spcBef>
                <a:spcPct val="15000"/>
              </a:spcBef>
            </a:pPr>
            <a:r>
              <a:rPr lang="fi-FI" altLang="en-US" sz="2000" dirty="0"/>
              <a:t>Preprocessing</a:t>
            </a:r>
          </a:p>
          <a:p>
            <a:pPr lvl="1">
              <a:spcBef>
                <a:spcPct val="15000"/>
              </a:spcBef>
            </a:pPr>
            <a:r>
              <a:rPr lang="fi-FI" altLang="en-US" sz="2000" dirty="0"/>
              <a:t>Data mining</a:t>
            </a:r>
          </a:p>
          <a:p>
            <a:pPr lvl="1">
              <a:spcBef>
                <a:spcPct val="15000"/>
              </a:spcBef>
            </a:pPr>
            <a:r>
              <a:rPr lang="fi-FI" altLang="en-US" sz="2000" dirty="0"/>
              <a:t>Postprocessing</a:t>
            </a:r>
          </a:p>
        </p:txBody>
      </p:sp>
      <p:sp>
        <p:nvSpPr>
          <p:cNvPr id="241668" name="Rectangle 4">
            <a:extLst>
              <a:ext uri="{FF2B5EF4-FFF2-40B4-BE49-F238E27FC236}">
                <a16:creationId xmlns="" xmlns:a16="http://schemas.microsoft.com/office/drawing/2014/main" id="{E4546E8A-3C43-641E-C3D0-889D7903FC38}"/>
              </a:ext>
            </a:extLst>
          </p:cNvPr>
          <p:cNvSpPr>
            <a:spLocks noChangeArrowheads="1"/>
          </p:cNvSpPr>
          <p:nvPr/>
        </p:nvSpPr>
        <p:spPr bwMode="auto">
          <a:xfrm>
            <a:off x="2260600" y="825500"/>
            <a:ext cx="7691438"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en-US" sz="4000" b="1" dirty="0">
                <a:solidFill>
                  <a:schemeClr val="bg1"/>
                </a:solidFill>
                <a:effectLst>
                  <a:outerShdw blurRad="38100" dist="38100" dir="2700000" algn="tl">
                    <a:srgbClr val="C0C0C0"/>
                  </a:outerShdw>
                </a:effectLst>
              </a:rPr>
              <a:t>Summary: What is Data Mining?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1666">
                                            <p:txEl>
                                              <p:pRg st="0" end="0"/>
                                            </p:txEl>
                                          </p:spTgt>
                                        </p:tgtEl>
                                        <p:attrNameLst>
                                          <p:attrName>style.visibility</p:attrName>
                                        </p:attrNameLst>
                                      </p:cBhvr>
                                      <p:to>
                                        <p:strVal val="visible"/>
                                      </p:to>
                                    </p:set>
                                    <p:animEffect transition="in" filter="dissolve">
                                      <p:cBhvr>
                                        <p:cTn id="7" dur="500"/>
                                        <p:tgtEl>
                                          <p:spTgt spid="241666">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41666">
                                            <p:txEl>
                                              <p:pRg st="2" end="2"/>
                                            </p:txEl>
                                          </p:spTgt>
                                        </p:tgtEl>
                                        <p:attrNameLst>
                                          <p:attrName>style.visibility</p:attrName>
                                        </p:attrNameLst>
                                      </p:cBhvr>
                                      <p:to>
                                        <p:strVal val="visible"/>
                                      </p:to>
                                    </p:set>
                                    <p:animEffect transition="in" filter="dissolve">
                                      <p:cBhvr>
                                        <p:cTn id="11" dur="500"/>
                                        <p:tgtEl>
                                          <p:spTgt spid="241666">
                                            <p:txEl>
                                              <p:pRg st="2" end="2"/>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41666">
                                            <p:txEl>
                                              <p:pRg st="3" end="3"/>
                                            </p:txEl>
                                          </p:spTgt>
                                        </p:tgtEl>
                                        <p:attrNameLst>
                                          <p:attrName>style.visibility</p:attrName>
                                        </p:attrNameLst>
                                      </p:cBhvr>
                                      <p:to>
                                        <p:strVal val="visible"/>
                                      </p:to>
                                    </p:set>
                                    <p:animEffect transition="in" filter="dissolve">
                                      <p:cBhvr>
                                        <p:cTn id="14" dur="500"/>
                                        <p:tgtEl>
                                          <p:spTgt spid="241666">
                                            <p:txEl>
                                              <p:pRg st="3" end="3"/>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41666">
                                            <p:txEl>
                                              <p:pRg st="4" end="4"/>
                                            </p:txEl>
                                          </p:spTgt>
                                        </p:tgtEl>
                                        <p:attrNameLst>
                                          <p:attrName>style.visibility</p:attrName>
                                        </p:attrNameLst>
                                      </p:cBhvr>
                                      <p:to>
                                        <p:strVal val="visible"/>
                                      </p:to>
                                    </p:set>
                                    <p:animEffect transition="in" filter="dissolve">
                                      <p:cBhvr>
                                        <p:cTn id="17" dur="500"/>
                                        <p:tgtEl>
                                          <p:spTgt spid="241666">
                                            <p:txEl>
                                              <p:pRg st="4" end="4"/>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41666">
                                            <p:txEl>
                                              <p:pRg st="5" end="5"/>
                                            </p:txEl>
                                          </p:spTgt>
                                        </p:tgtEl>
                                        <p:attrNameLst>
                                          <p:attrName>style.visibility</p:attrName>
                                        </p:attrNameLst>
                                      </p:cBhvr>
                                      <p:to>
                                        <p:strVal val="visible"/>
                                      </p:to>
                                    </p:set>
                                    <p:animEffect transition="in" filter="dissolve">
                                      <p:cBhvr>
                                        <p:cTn id="20" dur="500"/>
                                        <p:tgtEl>
                                          <p:spTgt spid="2416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build="p"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C27DDF-BF4D-D13B-E5A3-69B9B7B2FEF5}"/>
              </a:ext>
            </a:extLst>
          </p:cNvPr>
          <p:cNvSpPr>
            <a:spLocks noGrp="1"/>
          </p:cNvSpPr>
          <p:nvPr>
            <p:ph type="title"/>
          </p:nvPr>
        </p:nvSpPr>
        <p:spPr>
          <a:xfrm>
            <a:off x="838200" y="1"/>
            <a:ext cx="10515600" cy="1517714"/>
          </a:xfrm>
        </p:spPr>
        <p:txBody>
          <a:bodyPr/>
          <a:lstStyle/>
          <a:p>
            <a:r>
              <a:rPr lang="en-IN" dirty="0"/>
              <a:t>Same example with minimum support =3</a:t>
            </a:r>
          </a:p>
        </p:txBody>
      </p:sp>
      <p:pic>
        <p:nvPicPr>
          <p:cNvPr id="6146" name="Picture 2">
            <a:extLst>
              <a:ext uri="{FF2B5EF4-FFF2-40B4-BE49-F238E27FC236}">
                <a16:creationId xmlns="" xmlns:a16="http://schemas.microsoft.com/office/drawing/2014/main" id="{E27D333E-1AFF-9BD6-E8B1-6CC94E4D24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259465"/>
            <a:ext cx="10109217" cy="4961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B2EB2B11-7B01-BF4C-D51B-C5EAD97EFF55}"/>
              </a:ext>
            </a:extLst>
          </p:cNvPr>
          <p:cNvSpPr txBox="1"/>
          <p:nvPr/>
        </p:nvSpPr>
        <p:spPr>
          <a:xfrm>
            <a:off x="2981227" y="6220705"/>
            <a:ext cx="6094428" cy="369332"/>
          </a:xfrm>
          <a:prstGeom prst="rect">
            <a:avLst/>
          </a:prstGeom>
          <a:noFill/>
        </p:spPr>
        <p:txBody>
          <a:bodyPr wrap="square">
            <a:spAutoFit/>
          </a:bodyPr>
          <a:lstStyle/>
          <a:p>
            <a:r>
              <a:rPr lang="en-GB" b="1" i="0" dirty="0">
                <a:solidFill>
                  <a:srgbClr val="292929"/>
                </a:solidFill>
                <a:effectLst/>
                <a:latin typeface="source-serif-pro"/>
              </a:rPr>
              <a:t>Frequent Itemset (I) = {Coke, Chips}</a:t>
            </a:r>
            <a:endParaRPr lang="en-IN" dirty="0"/>
          </a:p>
        </p:txBody>
      </p:sp>
    </p:spTree>
    <p:extLst>
      <p:ext uri="{BB962C8B-B14F-4D97-AF65-F5344CB8AC3E}">
        <p14:creationId xmlns:p14="http://schemas.microsoft.com/office/powerpoint/2010/main" val="1650805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841AB4-C7BA-B904-C80A-1979A34657BB}"/>
              </a:ext>
            </a:extLst>
          </p:cNvPr>
          <p:cNvSpPr>
            <a:spLocks noGrp="1"/>
          </p:cNvSpPr>
          <p:nvPr>
            <p:ph type="title"/>
          </p:nvPr>
        </p:nvSpPr>
        <p:spPr/>
        <p:txBody>
          <a:bodyPr/>
          <a:lstStyle/>
          <a:p>
            <a:r>
              <a:rPr lang="en-IN" b="1" i="0" dirty="0">
                <a:solidFill>
                  <a:srgbClr val="273239"/>
                </a:solidFill>
                <a:effectLst/>
                <a:latin typeface="sofia-pro"/>
              </a:rPr>
              <a:t>Apriori Algorithm</a:t>
            </a:r>
            <a:endParaRPr lang="en-IN" dirty="0"/>
          </a:p>
        </p:txBody>
      </p:sp>
      <p:sp>
        <p:nvSpPr>
          <p:cNvPr id="3" name="Content Placeholder 2">
            <a:extLst>
              <a:ext uri="{FF2B5EF4-FFF2-40B4-BE49-F238E27FC236}">
                <a16:creationId xmlns="" xmlns:a16="http://schemas.microsoft.com/office/drawing/2014/main" id="{C76D62D2-3E81-844F-C5A3-51EB312C6BEA}"/>
              </a:ext>
            </a:extLst>
          </p:cNvPr>
          <p:cNvSpPr>
            <a:spLocks noGrp="1"/>
          </p:cNvSpPr>
          <p:nvPr>
            <p:ph idx="1"/>
          </p:nvPr>
        </p:nvSpPr>
        <p:spPr/>
        <p:txBody>
          <a:bodyPr/>
          <a:lstStyle/>
          <a:p>
            <a:pPr marL="0" indent="0" algn="just">
              <a:buNone/>
            </a:pPr>
            <a:r>
              <a:rPr lang="en-GB" b="0" i="0" dirty="0">
                <a:solidFill>
                  <a:srgbClr val="610B38"/>
                </a:solidFill>
                <a:effectLst/>
                <a:latin typeface="erdana"/>
              </a:rPr>
              <a:t>Advantages of Apriori Algorithm</a:t>
            </a:r>
          </a:p>
          <a:p>
            <a:pPr algn="just">
              <a:buFont typeface="Arial" panose="020B0604020202020204" pitchFamily="34" charset="0"/>
              <a:buChar char="•"/>
            </a:pPr>
            <a:r>
              <a:rPr lang="en-GB" b="0" i="0" dirty="0">
                <a:solidFill>
                  <a:srgbClr val="000000"/>
                </a:solidFill>
                <a:effectLst/>
                <a:latin typeface="inter-regular"/>
              </a:rPr>
              <a:t>It is used to calculate large item sets.</a:t>
            </a:r>
          </a:p>
          <a:p>
            <a:pPr algn="just">
              <a:buFont typeface="Arial" panose="020B0604020202020204" pitchFamily="34" charset="0"/>
              <a:buChar char="•"/>
            </a:pPr>
            <a:r>
              <a:rPr lang="en-GB" b="0" i="0" dirty="0">
                <a:solidFill>
                  <a:srgbClr val="000000"/>
                </a:solidFill>
                <a:effectLst/>
                <a:latin typeface="inter-regular"/>
              </a:rPr>
              <a:t>Simple to understand and apply.</a:t>
            </a:r>
          </a:p>
          <a:p>
            <a:pPr marL="0" indent="0" algn="just">
              <a:buNone/>
            </a:pPr>
            <a:r>
              <a:rPr lang="en-GB" b="0" i="0" dirty="0">
                <a:solidFill>
                  <a:srgbClr val="610B38"/>
                </a:solidFill>
                <a:effectLst/>
                <a:latin typeface="erdana"/>
              </a:rPr>
              <a:t>Disadvantages of Apriori Algorithms</a:t>
            </a:r>
          </a:p>
          <a:p>
            <a:pPr algn="just">
              <a:buFont typeface="Arial" panose="020B0604020202020204" pitchFamily="34" charset="0"/>
              <a:buChar char="•"/>
            </a:pPr>
            <a:r>
              <a:rPr lang="en-GB" b="0" i="0" dirty="0">
                <a:solidFill>
                  <a:srgbClr val="000000"/>
                </a:solidFill>
                <a:effectLst/>
                <a:latin typeface="inter-regular"/>
              </a:rPr>
              <a:t>Apriori algorithm is an expensive method to find support since the calculation has to pass through the whole database.</a:t>
            </a:r>
          </a:p>
          <a:p>
            <a:pPr algn="just">
              <a:buFont typeface="Arial" panose="020B0604020202020204" pitchFamily="34" charset="0"/>
              <a:buChar char="•"/>
            </a:pPr>
            <a:r>
              <a:rPr lang="en-GB" b="0" i="0" dirty="0">
                <a:solidFill>
                  <a:srgbClr val="000000"/>
                </a:solidFill>
                <a:effectLst/>
                <a:latin typeface="inter-regular"/>
              </a:rPr>
              <a:t>Sometimes, you need a huge number of candidate rules, so it becomes computationally more expensive.</a:t>
            </a:r>
          </a:p>
          <a:p>
            <a:endParaRPr lang="en-IN" dirty="0"/>
          </a:p>
        </p:txBody>
      </p:sp>
    </p:spTree>
    <p:extLst>
      <p:ext uri="{BB962C8B-B14F-4D97-AF65-F5344CB8AC3E}">
        <p14:creationId xmlns:p14="http://schemas.microsoft.com/office/powerpoint/2010/main" val="3264512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37F0C8-A9EF-B185-31C2-C1047EFD03FD}"/>
              </a:ext>
            </a:extLst>
          </p:cNvPr>
          <p:cNvSpPr>
            <a:spLocks noGrp="1"/>
          </p:cNvSpPr>
          <p:nvPr>
            <p:ph type="title"/>
          </p:nvPr>
        </p:nvSpPr>
        <p:spPr/>
        <p:txBody>
          <a:bodyPr/>
          <a:lstStyle/>
          <a:p>
            <a:r>
              <a:rPr lang="en-US" altLang="en-US" sz="4400" b="1" dirty="0"/>
              <a:t>Bottleneck of Frequent-pattern Mining</a:t>
            </a:r>
            <a:endParaRPr lang="en-IN" b="1" dirty="0"/>
          </a:p>
        </p:txBody>
      </p:sp>
      <p:sp>
        <p:nvSpPr>
          <p:cNvPr id="3" name="Content Placeholder 2">
            <a:extLst>
              <a:ext uri="{FF2B5EF4-FFF2-40B4-BE49-F238E27FC236}">
                <a16:creationId xmlns="" xmlns:a16="http://schemas.microsoft.com/office/drawing/2014/main" id="{B1AF4C90-C97E-601E-85C3-7FFDF97D6F1B}"/>
              </a:ext>
            </a:extLst>
          </p:cNvPr>
          <p:cNvSpPr>
            <a:spLocks noGrp="1"/>
          </p:cNvSpPr>
          <p:nvPr>
            <p:ph idx="1"/>
          </p:nvPr>
        </p:nvSpPr>
        <p:spPr/>
        <p:txBody>
          <a:bodyPr/>
          <a:lstStyle/>
          <a:p>
            <a:pPr algn="just" eaLnBrk="1" hangingPunct="1">
              <a:lnSpc>
                <a:spcPct val="110000"/>
              </a:lnSpc>
            </a:pPr>
            <a:r>
              <a:rPr lang="en-US" altLang="en-US" sz="2400" dirty="0"/>
              <a:t>Multiple database scans are </a:t>
            </a:r>
            <a:r>
              <a:rPr lang="en-US" altLang="en-US" sz="2400" dirty="0">
                <a:solidFill>
                  <a:schemeClr val="hlink"/>
                </a:solidFill>
              </a:rPr>
              <a:t>costly</a:t>
            </a:r>
          </a:p>
          <a:p>
            <a:pPr algn="just" eaLnBrk="1" hangingPunct="1">
              <a:lnSpc>
                <a:spcPct val="110000"/>
              </a:lnSpc>
            </a:pPr>
            <a:r>
              <a:rPr lang="en-US" altLang="en-US" sz="2400" dirty="0"/>
              <a:t>Mining long patterns needs many passes of scanning and generates lots of candidates</a:t>
            </a:r>
            <a:endParaRPr lang="en-US" altLang="en-US" sz="2400" dirty="0">
              <a:solidFill>
                <a:schemeClr val="hlink"/>
              </a:solidFill>
            </a:endParaRPr>
          </a:p>
          <a:p>
            <a:pPr lvl="1" algn="just" eaLnBrk="1" hangingPunct="1">
              <a:lnSpc>
                <a:spcPct val="110000"/>
              </a:lnSpc>
            </a:pPr>
            <a:r>
              <a:rPr lang="en-US" altLang="en-US" sz="2400" dirty="0"/>
              <a:t>To find frequent itemset </a:t>
            </a:r>
            <a:r>
              <a:rPr lang="en-US" altLang="en-US" sz="2400" i="1" dirty="0"/>
              <a:t>i</a:t>
            </a:r>
            <a:r>
              <a:rPr lang="en-US" altLang="en-US" sz="2400" i="1" baseline="-25000" dirty="0"/>
              <a:t>1</a:t>
            </a:r>
            <a:r>
              <a:rPr lang="en-US" altLang="en-US" sz="2400" i="1" dirty="0"/>
              <a:t>i</a:t>
            </a:r>
            <a:r>
              <a:rPr lang="en-US" altLang="en-US" sz="2400" i="1" baseline="-25000" dirty="0"/>
              <a:t>2</a:t>
            </a:r>
            <a:r>
              <a:rPr lang="en-US" altLang="en-US" sz="2400" i="1" dirty="0"/>
              <a:t>…i</a:t>
            </a:r>
            <a:r>
              <a:rPr lang="en-US" altLang="en-US" sz="2400" i="1" baseline="-25000" dirty="0"/>
              <a:t>100</a:t>
            </a:r>
            <a:endParaRPr lang="en-US" altLang="en-US" sz="2400" i="1" dirty="0"/>
          </a:p>
          <a:p>
            <a:pPr lvl="2" algn="just" eaLnBrk="1" hangingPunct="1">
              <a:lnSpc>
                <a:spcPct val="110000"/>
              </a:lnSpc>
            </a:pPr>
            <a:r>
              <a:rPr lang="en-US" altLang="en-US" dirty="0"/>
              <a:t># of scans: </a:t>
            </a:r>
            <a:r>
              <a:rPr lang="en-US" altLang="en-US" dirty="0">
                <a:solidFill>
                  <a:schemeClr val="hlink"/>
                </a:solidFill>
              </a:rPr>
              <a:t>100</a:t>
            </a:r>
          </a:p>
          <a:p>
            <a:pPr algn="just" eaLnBrk="1" hangingPunct="1">
              <a:lnSpc>
                <a:spcPct val="110000"/>
              </a:lnSpc>
            </a:pPr>
            <a:r>
              <a:rPr lang="en-US" altLang="en-US" sz="2400" dirty="0"/>
              <a:t>Bottleneck: candidate-generation-and-test</a:t>
            </a:r>
          </a:p>
          <a:p>
            <a:pPr algn="just" eaLnBrk="1" hangingPunct="1">
              <a:lnSpc>
                <a:spcPct val="110000"/>
              </a:lnSpc>
            </a:pPr>
            <a:r>
              <a:rPr lang="en-US" altLang="en-US" sz="2400" dirty="0"/>
              <a:t>Can we avoid candidate generation?</a:t>
            </a:r>
            <a:endParaRPr lang="en-US" altLang="en-US" sz="2400" dirty="0">
              <a:solidFill>
                <a:schemeClr val="hlink"/>
              </a:solidFill>
            </a:endParaRPr>
          </a:p>
          <a:p>
            <a:endParaRPr lang="en-IN" dirty="0"/>
          </a:p>
        </p:txBody>
      </p:sp>
    </p:spTree>
    <p:extLst>
      <p:ext uri="{BB962C8B-B14F-4D97-AF65-F5344CB8AC3E}">
        <p14:creationId xmlns:p14="http://schemas.microsoft.com/office/powerpoint/2010/main" val="1892747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5AC38A-DC97-55BB-C865-7E3DBA4FF80B}"/>
              </a:ext>
            </a:extLst>
          </p:cNvPr>
          <p:cNvSpPr>
            <a:spLocks noGrp="1"/>
          </p:cNvSpPr>
          <p:nvPr>
            <p:ph type="title"/>
          </p:nvPr>
        </p:nvSpPr>
        <p:spPr/>
        <p:txBody>
          <a:bodyPr/>
          <a:lstStyle/>
          <a:p>
            <a:r>
              <a:rPr lang="en-GB" b="0" i="0" dirty="0">
                <a:solidFill>
                  <a:srgbClr val="610B4B"/>
                </a:solidFill>
                <a:effectLst/>
                <a:latin typeface="erdana"/>
              </a:rPr>
              <a:t>What is FP Growth Algorithm?</a:t>
            </a:r>
            <a:br>
              <a:rPr lang="en-GB" b="0" i="0" dirty="0">
                <a:solidFill>
                  <a:srgbClr val="610B4B"/>
                </a:solidFill>
                <a:effectLst/>
                <a:latin typeface="erdana"/>
              </a:rPr>
            </a:br>
            <a:endParaRPr lang="en-IN" dirty="0"/>
          </a:p>
        </p:txBody>
      </p:sp>
      <p:sp>
        <p:nvSpPr>
          <p:cNvPr id="3" name="Content Placeholder 2">
            <a:extLst>
              <a:ext uri="{FF2B5EF4-FFF2-40B4-BE49-F238E27FC236}">
                <a16:creationId xmlns="" xmlns:a16="http://schemas.microsoft.com/office/drawing/2014/main" id="{7636CFBE-188F-E969-D2DE-AF0B4F5A64FF}"/>
              </a:ext>
            </a:extLst>
          </p:cNvPr>
          <p:cNvSpPr>
            <a:spLocks noGrp="1"/>
          </p:cNvSpPr>
          <p:nvPr>
            <p:ph idx="1"/>
          </p:nvPr>
        </p:nvSpPr>
        <p:spPr/>
        <p:txBody>
          <a:bodyPr>
            <a:normAutofit fontScale="92500" lnSpcReduction="10000"/>
          </a:bodyPr>
          <a:lstStyle/>
          <a:p>
            <a:pPr algn="just">
              <a:lnSpc>
                <a:spcPct val="150000"/>
              </a:lnSpc>
            </a:pPr>
            <a:r>
              <a:rPr lang="en-GB" b="0" i="0" dirty="0">
                <a:solidFill>
                  <a:srgbClr val="333333"/>
                </a:solidFill>
                <a:effectLst/>
                <a:latin typeface="inter-regular"/>
              </a:rPr>
              <a:t>The FP-Growth Algorithm is an alternative way to find frequent item sets without using candidate generations, thus improving performance. </a:t>
            </a:r>
          </a:p>
          <a:p>
            <a:pPr algn="just">
              <a:lnSpc>
                <a:spcPct val="150000"/>
              </a:lnSpc>
            </a:pPr>
            <a:r>
              <a:rPr lang="en-GB" b="0" i="0" dirty="0">
                <a:solidFill>
                  <a:srgbClr val="333333"/>
                </a:solidFill>
                <a:effectLst/>
                <a:latin typeface="inter-regular"/>
              </a:rPr>
              <a:t>For so much, it uses a divide-and-conquer strategy. The core of this method is the usage of a special data structure named frequent-pattern tree (FP-tree), which retains the item set association information.</a:t>
            </a:r>
            <a:endParaRPr lang="en-IN" dirty="0"/>
          </a:p>
        </p:txBody>
      </p:sp>
    </p:spTree>
    <p:extLst>
      <p:ext uri="{BB962C8B-B14F-4D97-AF65-F5344CB8AC3E}">
        <p14:creationId xmlns:p14="http://schemas.microsoft.com/office/powerpoint/2010/main" val="42871268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E60739-8418-794A-85AF-85029083FC1C}"/>
              </a:ext>
            </a:extLst>
          </p:cNvPr>
          <p:cNvSpPr>
            <a:spLocks noGrp="1"/>
          </p:cNvSpPr>
          <p:nvPr>
            <p:ph type="title"/>
          </p:nvPr>
        </p:nvSpPr>
        <p:spPr/>
        <p:txBody>
          <a:bodyPr/>
          <a:lstStyle/>
          <a:p>
            <a:r>
              <a:rPr lang="en-US" altLang="en-US" b="1" dirty="0">
                <a:solidFill>
                  <a:srgbClr val="FF0000"/>
                </a:solidFill>
              </a:rPr>
              <a:t>Process of FP growth</a:t>
            </a:r>
            <a:endParaRPr lang="en-IN" b="1" dirty="0">
              <a:solidFill>
                <a:srgbClr val="FF0000"/>
              </a:solidFill>
            </a:endParaRPr>
          </a:p>
        </p:txBody>
      </p:sp>
      <p:sp>
        <p:nvSpPr>
          <p:cNvPr id="3" name="Content Placeholder 2">
            <a:extLst>
              <a:ext uri="{FF2B5EF4-FFF2-40B4-BE49-F238E27FC236}">
                <a16:creationId xmlns="" xmlns:a16="http://schemas.microsoft.com/office/drawing/2014/main" id="{B4C24E00-4163-B8F4-2C8C-70CEEE226E3F}"/>
              </a:ext>
            </a:extLst>
          </p:cNvPr>
          <p:cNvSpPr>
            <a:spLocks noGrp="1"/>
          </p:cNvSpPr>
          <p:nvPr>
            <p:ph idx="1"/>
          </p:nvPr>
        </p:nvSpPr>
        <p:spPr/>
        <p:txBody>
          <a:bodyPr/>
          <a:lstStyle/>
          <a:p>
            <a:pPr marL="0" indent="0" algn="just" eaLnBrk="1" hangingPunct="1">
              <a:buNone/>
            </a:pPr>
            <a:r>
              <a:rPr lang="en-US" altLang="en-US" sz="3600" dirty="0"/>
              <a:t>FP-Growth: allows frequent itemset discovery without candidate itemset generation. Two step approach:</a:t>
            </a:r>
          </a:p>
          <a:p>
            <a:pPr lvl="1" algn="just" eaLnBrk="1" hangingPunct="1"/>
            <a:r>
              <a:rPr lang="en-US" altLang="en-US" sz="3200" dirty="0"/>
              <a:t>Step 1: Build a compact data structure called the FP-tree</a:t>
            </a:r>
          </a:p>
          <a:p>
            <a:pPr lvl="2" algn="just" eaLnBrk="1" hangingPunct="1"/>
            <a:r>
              <a:rPr lang="en-US" altLang="en-US" sz="2800" dirty="0"/>
              <a:t> Built using 2 passes over the data-set.</a:t>
            </a:r>
          </a:p>
          <a:p>
            <a:pPr lvl="1" algn="just" eaLnBrk="1" hangingPunct="1"/>
            <a:r>
              <a:rPr lang="en-US" altLang="en-US" sz="3200" dirty="0"/>
              <a:t>Step 2: Extracts frequent itemsets directly from the FP-tree</a:t>
            </a:r>
          </a:p>
          <a:p>
            <a:endParaRPr lang="en-IN" dirty="0"/>
          </a:p>
        </p:txBody>
      </p:sp>
    </p:spTree>
    <p:extLst>
      <p:ext uri="{BB962C8B-B14F-4D97-AF65-F5344CB8AC3E}">
        <p14:creationId xmlns:p14="http://schemas.microsoft.com/office/powerpoint/2010/main" val="1860789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9E2BCA84-641A-E495-4446-15DA7157B0CE}"/>
              </a:ext>
            </a:extLst>
          </p:cNvPr>
          <p:cNvPicPr>
            <a:picLocks noChangeAspect="1"/>
          </p:cNvPicPr>
          <p:nvPr/>
        </p:nvPicPr>
        <p:blipFill rotWithShape="1">
          <a:blip r:embed="rId2"/>
          <a:srcRect b="6804"/>
          <a:stretch/>
        </p:blipFill>
        <p:spPr>
          <a:xfrm>
            <a:off x="0" y="0"/>
            <a:ext cx="12192000" cy="6858000"/>
          </a:xfrm>
          <a:prstGeom prst="rect">
            <a:avLst/>
          </a:prstGeom>
        </p:spPr>
      </p:pic>
    </p:spTree>
    <p:extLst>
      <p:ext uri="{BB962C8B-B14F-4D97-AF65-F5344CB8AC3E}">
        <p14:creationId xmlns:p14="http://schemas.microsoft.com/office/powerpoint/2010/main" val="2223695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8009D4B0-EA27-EDFA-0D61-B8A2E7BE00E2}"/>
              </a:ext>
            </a:extLst>
          </p:cNvPr>
          <p:cNvPicPr>
            <a:picLocks noChangeAspect="1"/>
          </p:cNvPicPr>
          <p:nvPr/>
        </p:nvPicPr>
        <p:blipFill rotWithShape="1">
          <a:blip r:embed="rId2"/>
          <a:srcRect l="-1314" t="12818" r="1314" b="7043"/>
          <a:stretch/>
        </p:blipFill>
        <p:spPr>
          <a:xfrm>
            <a:off x="-179110" y="-101388"/>
            <a:ext cx="12371110" cy="6959388"/>
          </a:xfrm>
          <a:prstGeom prst="rect">
            <a:avLst/>
          </a:prstGeom>
        </p:spPr>
      </p:pic>
    </p:spTree>
    <p:extLst>
      <p:ext uri="{BB962C8B-B14F-4D97-AF65-F5344CB8AC3E}">
        <p14:creationId xmlns:p14="http://schemas.microsoft.com/office/powerpoint/2010/main" val="4780225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8EDEEAB-DDE3-ACD6-7ABB-B392A47D009C}"/>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p14="http://schemas.microsoft.com/office/powerpoint/2010/main" val="2062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1B550656-D811-8D84-F996-8D07C7D7E88F}"/>
              </a:ext>
            </a:extLst>
          </p:cNvPr>
          <p:cNvPicPr>
            <a:picLocks noChangeAspect="1"/>
          </p:cNvPicPr>
          <p:nvPr/>
        </p:nvPicPr>
        <p:blipFill rotWithShape="1">
          <a:blip r:embed="rId2"/>
          <a:srcRect b="8316"/>
          <a:stretch/>
        </p:blipFill>
        <p:spPr>
          <a:xfrm>
            <a:off x="0" y="0"/>
            <a:ext cx="12192000" cy="6858000"/>
          </a:xfrm>
          <a:prstGeom prst="rect">
            <a:avLst/>
          </a:prstGeom>
        </p:spPr>
      </p:pic>
    </p:spTree>
    <p:extLst>
      <p:ext uri="{BB962C8B-B14F-4D97-AF65-F5344CB8AC3E}">
        <p14:creationId xmlns:p14="http://schemas.microsoft.com/office/powerpoint/2010/main" val="6033786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B24753F2-08CD-940C-8B90-28880CEB6812}"/>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p14="http://schemas.microsoft.com/office/powerpoint/2010/main" val="1790245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AutoShape 2">
            <a:extLst>
              <a:ext uri="{FF2B5EF4-FFF2-40B4-BE49-F238E27FC236}">
                <a16:creationId xmlns="" xmlns:a16="http://schemas.microsoft.com/office/drawing/2014/main" id="{B30A252D-7ADD-7F7C-D323-B2580447A936}"/>
              </a:ext>
            </a:extLst>
          </p:cNvPr>
          <p:cNvSpPr>
            <a:spLocks noChangeAspect="1" noChangeArrowheads="1"/>
          </p:cNvSpPr>
          <p:nvPr/>
        </p:nvSpPr>
        <p:spPr bwMode="auto">
          <a:xfrm>
            <a:off x="5448300" y="3529013"/>
            <a:ext cx="1257300" cy="817562"/>
          </a:xfrm>
          <a:prstGeom prst="roundRect">
            <a:avLst>
              <a:gd name="adj" fmla="val 16667"/>
            </a:avLst>
          </a:prstGeom>
          <a:solidFill>
            <a:schemeClr val="bg1"/>
          </a:solidFill>
          <a:ln w="25400">
            <a:solidFill>
              <a:srgbClr val="000000"/>
            </a:solidFill>
            <a:round/>
            <a:headEnd/>
            <a:tailEnd/>
          </a:ln>
          <a:effectLst>
            <a:outerShdw dist="107763" dir="2700000" algn="ctr" rotWithShape="0">
              <a:schemeClr val="bg2"/>
            </a:outerShdw>
          </a:effectLst>
        </p:spPr>
        <p:txBody>
          <a:bodyPr wrap="none" anchor="ctr"/>
          <a:lstStyle/>
          <a:p>
            <a:pPr algn="ctr"/>
            <a:r>
              <a:rPr lang="en-US" altLang="en-US" sz="1600" b="1">
                <a:solidFill>
                  <a:srgbClr val="5F5F5F"/>
                </a:solidFill>
                <a:effectLst>
                  <a:outerShdw blurRad="38100" dist="38100" dir="2700000" algn="tl">
                    <a:srgbClr val="C0C0C0"/>
                  </a:outerShdw>
                </a:effectLst>
                <a:latin typeface="Arial" panose="020B0604020202020204" pitchFamily="34" charset="0"/>
              </a:rPr>
              <a:t>Data mining</a:t>
            </a:r>
            <a:endParaRPr lang="en-US" altLang="en-US" sz="1700" b="1">
              <a:solidFill>
                <a:schemeClr val="tx1"/>
              </a:solidFill>
              <a:effectLst>
                <a:outerShdw blurRad="38100" dist="38100" dir="2700000" algn="tl">
                  <a:srgbClr val="C0C0C0"/>
                </a:outerShdw>
              </a:effectLst>
              <a:latin typeface="Arial" panose="020B0604020202020204" pitchFamily="34" charset="0"/>
            </a:endParaRPr>
          </a:p>
        </p:txBody>
      </p:sp>
      <p:sp>
        <p:nvSpPr>
          <p:cNvPr id="257027" name="Rectangle 3">
            <a:extLst>
              <a:ext uri="{FF2B5EF4-FFF2-40B4-BE49-F238E27FC236}">
                <a16:creationId xmlns="" xmlns:a16="http://schemas.microsoft.com/office/drawing/2014/main" id="{F8085FE1-A0E4-76E7-9290-A0A888DE2CFF}"/>
              </a:ext>
            </a:extLst>
          </p:cNvPr>
          <p:cNvSpPr>
            <a:spLocks noChangeAspect="1" noChangeArrowheads="1"/>
          </p:cNvSpPr>
          <p:nvPr/>
        </p:nvSpPr>
        <p:spPr bwMode="auto">
          <a:xfrm>
            <a:off x="2679700" y="3590925"/>
            <a:ext cx="1258888" cy="692150"/>
          </a:xfrm>
          <a:prstGeom prst="rect">
            <a:avLst/>
          </a:prstGeom>
          <a:solidFill>
            <a:schemeClr val="bg1"/>
          </a:solidFill>
          <a:ln w="25400">
            <a:solidFill>
              <a:srgbClr val="000000"/>
            </a:solidFill>
            <a:miter lim="800000"/>
            <a:headEnd/>
            <a:tailEnd/>
          </a:ln>
          <a:effectLst>
            <a:outerShdw dist="107763" dir="2700000" algn="ctr" rotWithShape="0">
              <a:schemeClr val="bg2"/>
            </a:outerShdw>
          </a:effectLst>
        </p:spPr>
        <p:txBody>
          <a:bodyPr wrap="none" anchor="ctr"/>
          <a:lstStyle/>
          <a:p>
            <a:pPr algn="ctr"/>
            <a:r>
              <a:rPr lang="en-US" altLang="en-US" sz="1600" b="1">
                <a:solidFill>
                  <a:srgbClr val="5F5F5F"/>
                </a:solidFill>
                <a:effectLst>
                  <a:outerShdw blurRad="38100" dist="38100" dir="2700000" algn="tl">
                    <a:srgbClr val="C0C0C0"/>
                  </a:outerShdw>
                </a:effectLst>
                <a:latin typeface="Arial" panose="020B0604020202020204" pitchFamily="34" charset="0"/>
              </a:rPr>
              <a:t>Input data</a:t>
            </a:r>
            <a:endParaRPr lang="en-US" altLang="en-US" sz="1600">
              <a:solidFill>
                <a:schemeClr val="tx1"/>
              </a:solidFill>
              <a:latin typeface="Arial" panose="020B0604020202020204" pitchFamily="34" charset="0"/>
            </a:endParaRPr>
          </a:p>
        </p:txBody>
      </p:sp>
      <p:sp>
        <p:nvSpPr>
          <p:cNvPr id="257028" name="Rectangle 4">
            <a:extLst>
              <a:ext uri="{FF2B5EF4-FFF2-40B4-BE49-F238E27FC236}">
                <a16:creationId xmlns="" xmlns:a16="http://schemas.microsoft.com/office/drawing/2014/main" id="{BE9960E1-4FDB-42CB-A204-5CDCF8F63ADA}"/>
              </a:ext>
            </a:extLst>
          </p:cNvPr>
          <p:cNvSpPr>
            <a:spLocks noChangeAspect="1" noChangeArrowheads="1"/>
          </p:cNvSpPr>
          <p:nvPr/>
        </p:nvSpPr>
        <p:spPr bwMode="auto">
          <a:xfrm>
            <a:off x="8278813" y="3590925"/>
            <a:ext cx="1257300" cy="692150"/>
          </a:xfrm>
          <a:prstGeom prst="rect">
            <a:avLst/>
          </a:prstGeom>
          <a:solidFill>
            <a:schemeClr val="bg1"/>
          </a:solidFill>
          <a:ln w="25400">
            <a:solidFill>
              <a:srgbClr val="000000"/>
            </a:solidFill>
            <a:miter lim="800000"/>
            <a:headEnd/>
            <a:tailEnd/>
          </a:ln>
          <a:effectLst>
            <a:outerShdw dist="107763" dir="2700000" algn="ctr" rotWithShape="0">
              <a:schemeClr val="bg2"/>
            </a:outerShdw>
          </a:effectLst>
        </p:spPr>
        <p:txBody>
          <a:bodyPr wrap="none" anchor="ctr"/>
          <a:lstStyle/>
          <a:p>
            <a:pPr algn="ctr"/>
            <a:r>
              <a:rPr lang="en-US" altLang="en-US" sz="1600" b="1">
                <a:solidFill>
                  <a:srgbClr val="5F5F5F"/>
                </a:solidFill>
                <a:effectLst>
                  <a:outerShdw blurRad="38100" dist="38100" dir="2700000" algn="tl">
                    <a:srgbClr val="C0C0C0"/>
                  </a:outerShdw>
                </a:effectLst>
                <a:latin typeface="Arial" panose="020B0604020202020204" pitchFamily="34" charset="0"/>
              </a:rPr>
              <a:t>Results</a:t>
            </a:r>
            <a:endParaRPr lang="en-US" altLang="en-US" sz="1600">
              <a:solidFill>
                <a:schemeClr val="tx1"/>
              </a:solidFill>
              <a:latin typeface="Arial" panose="020B0604020202020204" pitchFamily="34" charset="0"/>
            </a:endParaRPr>
          </a:p>
        </p:txBody>
      </p:sp>
      <p:grpSp>
        <p:nvGrpSpPr>
          <p:cNvPr id="257029" name="Group 5">
            <a:extLst>
              <a:ext uri="{FF2B5EF4-FFF2-40B4-BE49-F238E27FC236}">
                <a16:creationId xmlns="" xmlns:a16="http://schemas.microsoft.com/office/drawing/2014/main" id="{EAE1761B-10E4-94EB-10CB-D05A2F8E060F}"/>
              </a:ext>
            </a:extLst>
          </p:cNvPr>
          <p:cNvGrpSpPr>
            <a:grpSpLocks noChangeAspect="1"/>
          </p:cNvGrpSpPr>
          <p:nvPr/>
        </p:nvGrpSpPr>
        <p:grpSpPr bwMode="auto">
          <a:xfrm>
            <a:off x="3938588" y="3779838"/>
            <a:ext cx="1509712" cy="252412"/>
            <a:chOff x="1488" y="2160"/>
            <a:chExt cx="1152" cy="192"/>
          </a:xfrm>
        </p:grpSpPr>
        <p:sp>
          <p:nvSpPr>
            <p:cNvPr id="257030" name="Line 6">
              <a:extLst>
                <a:ext uri="{FF2B5EF4-FFF2-40B4-BE49-F238E27FC236}">
                  <a16:creationId xmlns="" xmlns:a16="http://schemas.microsoft.com/office/drawing/2014/main" id="{139AB0F3-47B1-F10D-1433-18AA396F5FC7}"/>
                </a:ext>
              </a:extLst>
            </p:cNvPr>
            <p:cNvSpPr>
              <a:spLocks noChangeAspect="1" noChangeShapeType="1"/>
            </p:cNvSpPr>
            <p:nvPr/>
          </p:nvSpPr>
          <p:spPr bwMode="auto">
            <a:xfrm>
              <a:off x="1488" y="2256"/>
              <a:ext cx="1152"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31" name="Rectangle 7">
              <a:extLst>
                <a:ext uri="{FF2B5EF4-FFF2-40B4-BE49-F238E27FC236}">
                  <a16:creationId xmlns="" xmlns:a16="http://schemas.microsoft.com/office/drawing/2014/main" id="{05BAC649-373E-654D-57E2-5447B8155EDB}"/>
                </a:ext>
              </a:extLst>
            </p:cNvPr>
            <p:cNvSpPr>
              <a:spLocks noChangeAspect="1" noChangeArrowheads="1"/>
            </p:cNvSpPr>
            <p:nvPr/>
          </p:nvSpPr>
          <p:spPr bwMode="auto">
            <a:xfrm>
              <a:off x="1584" y="2160"/>
              <a:ext cx="864" cy="192"/>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1"/>
                    </a:outerShdw>
                  </a:effectLst>
                </a14:hiddenEffects>
              </a:ext>
            </a:extLst>
          </p:spPr>
          <p:txBody>
            <a:bodyPr wrap="none" anchor="ctr"/>
            <a:lstStyle/>
            <a:p>
              <a:pPr algn="ctr"/>
              <a:r>
                <a:rPr lang="en-US" altLang="en-US" sz="1200" b="1">
                  <a:solidFill>
                    <a:srgbClr val="5F5F5F"/>
                  </a:solidFill>
                  <a:effectLst>
                    <a:outerShdw blurRad="38100" dist="38100" dir="2700000" algn="tl">
                      <a:srgbClr val="C0C0C0"/>
                    </a:outerShdw>
                  </a:effectLst>
                  <a:latin typeface="Arial" panose="020B0604020202020204" pitchFamily="34" charset="0"/>
                </a:rPr>
                <a:t>Preprocessing</a:t>
              </a:r>
              <a:endParaRPr lang="en-US" altLang="en-US" sz="1200" b="1">
                <a:solidFill>
                  <a:srgbClr val="5F5F5F"/>
                </a:solidFill>
                <a:latin typeface="Arial" panose="020B0604020202020204" pitchFamily="34" charset="0"/>
              </a:endParaRPr>
            </a:p>
          </p:txBody>
        </p:sp>
      </p:grpSp>
      <p:grpSp>
        <p:nvGrpSpPr>
          <p:cNvPr id="257032" name="Group 8">
            <a:extLst>
              <a:ext uri="{FF2B5EF4-FFF2-40B4-BE49-F238E27FC236}">
                <a16:creationId xmlns="" xmlns:a16="http://schemas.microsoft.com/office/drawing/2014/main" id="{40AAAA9A-5811-43EB-D0B0-BBABF0065C91}"/>
              </a:ext>
            </a:extLst>
          </p:cNvPr>
          <p:cNvGrpSpPr>
            <a:grpSpLocks noChangeAspect="1"/>
          </p:cNvGrpSpPr>
          <p:nvPr/>
        </p:nvGrpSpPr>
        <p:grpSpPr bwMode="auto">
          <a:xfrm>
            <a:off x="6705601" y="3779838"/>
            <a:ext cx="1573213" cy="252412"/>
            <a:chOff x="3600" y="2160"/>
            <a:chExt cx="1200" cy="192"/>
          </a:xfrm>
        </p:grpSpPr>
        <p:sp>
          <p:nvSpPr>
            <p:cNvPr id="257033" name="Line 9">
              <a:extLst>
                <a:ext uri="{FF2B5EF4-FFF2-40B4-BE49-F238E27FC236}">
                  <a16:creationId xmlns="" xmlns:a16="http://schemas.microsoft.com/office/drawing/2014/main" id="{A3907179-2CC9-2CFF-56A5-793F38F535AB}"/>
                </a:ext>
              </a:extLst>
            </p:cNvPr>
            <p:cNvSpPr>
              <a:spLocks noChangeAspect="1" noChangeShapeType="1"/>
            </p:cNvSpPr>
            <p:nvPr/>
          </p:nvSpPr>
          <p:spPr bwMode="auto">
            <a:xfrm>
              <a:off x="3600" y="2256"/>
              <a:ext cx="12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34" name="Rectangle 10">
              <a:extLst>
                <a:ext uri="{FF2B5EF4-FFF2-40B4-BE49-F238E27FC236}">
                  <a16:creationId xmlns="" xmlns:a16="http://schemas.microsoft.com/office/drawing/2014/main" id="{F5641052-343F-FB75-E949-9179E446ED11}"/>
                </a:ext>
              </a:extLst>
            </p:cNvPr>
            <p:cNvSpPr>
              <a:spLocks noChangeAspect="1" noChangeArrowheads="1"/>
            </p:cNvSpPr>
            <p:nvPr/>
          </p:nvSpPr>
          <p:spPr bwMode="auto">
            <a:xfrm>
              <a:off x="3744" y="2160"/>
              <a:ext cx="864" cy="192"/>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1"/>
                    </a:outerShdw>
                  </a:effectLst>
                </a14:hiddenEffects>
              </a:ext>
            </a:extLst>
          </p:spPr>
          <p:txBody>
            <a:bodyPr wrap="none" anchor="ctr"/>
            <a:lstStyle/>
            <a:p>
              <a:pPr algn="ctr"/>
              <a:r>
                <a:rPr lang="en-US" altLang="en-US" sz="1200" b="1">
                  <a:solidFill>
                    <a:srgbClr val="5F5F5F"/>
                  </a:solidFill>
                  <a:effectLst>
                    <a:outerShdw blurRad="38100" dist="38100" dir="2700000" algn="tl">
                      <a:srgbClr val="C0C0C0"/>
                    </a:outerShdw>
                  </a:effectLst>
                  <a:latin typeface="Arial" panose="020B0604020202020204" pitchFamily="34" charset="0"/>
                </a:rPr>
                <a:t>Postprocessing</a:t>
              </a:r>
              <a:endParaRPr lang="en-US" altLang="en-US" sz="1200" b="1">
                <a:solidFill>
                  <a:srgbClr val="5F5F5F"/>
                </a:solidFill>
                <a:latin typeface="Arial" panose="020B0604020202020204" pitchFamily="34" charset="0"/>
              </a:endParaRPr>
            </a:p>
          </p:txBody>
        </p:sp>
      </p:grpSp>
      <p:sp>
        <p:nvSpPr>
          <p:cNvPr id="257035" name="AutoShape 11">
            <a:extLst>
              <a:ext uri="{FF2B5EF4-FFF2-40B4-BE49-F238E27FC236}">
                <a16:creationId xmlns="" xmlns:a16="http://schemas.microsoft.com/office/drawing/2014/main" id="{54C3C28F-97F4-1E2E-3064-39EBD15E4BCF}"/>
              </a:ext>
            </a:extLst>
          </p:cNvPr>
          <p:cNvSpPr>
            <a:spLocks noChangeAspect="1" noChangeArrowheads="1"/>
          </p:cNvSpPr>
          <p:nvPr/>
        </p:nvSpPr>
        <p:spPr bwMode="auto">
          <a:xfrm>
            <a:off x="8467726" y="4283076"/>
            <a:ext cx="942975" cy="314325"/>
          </a:xfrm>
          <a:prstGeom prst="curvedUpArrow">
            <a:avLst>
              <a:gd name="adj1" fmla="val 60000"/>
              <a:gd name="adj2" fmla="val 120000"/>
              <a:gd name="adj3" fmla="val 33333"/>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IN"/>
          </a:p>
        </p:txBody>
      </p:sp>
      <p:sp>
        <p:nvSpPr>
          <p:cNvPr id="257036" name="AutoShape 12">
            <a:extLst>
              <a:ext uri="{FF2B5EF4-FFF2-40B4-BE49-F238E27FC236}">
                <a16:creationId xmlns="" xmlns:a16="http://schemas.microsoft.com/office/drawing/2014/main" id="{034564E1-DE79-24E4-9FEC-0FF5B4B83D91}"/>
              </a:ext>
            </a:extLst>
          </p:cNvPr>
          <p:cNvSpPr>
            <a:spLocks noChangeAspect="1" noChangeArrowheads="1"/>
          </p:cNvSpPr>
          <p:nvPr/>
        </p:nvSpPr>
        <p:spPr bwMode="auto">
          <a:xfrm flipH="1" flipV="1">
            <a:off x="8404226" y="3276601"/>
            <a:ext cx="944563" cy="314325"/>
          </a:xfrm>
          <a:prstGeom prst="curvedUpArrow">
            <a:avLst>
              <a:gd name="adj1" fmla="val 60101"/>
              <a:gd name="adj2" fmla="val 120202"/>
              <a:gd name="adj3" fmla="val 33333"/>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37" name="AutoShape 13">
            <a:extLst>
              <a:ext uri="{FF2B5EF4-FFF2-40B4-BE49-F238E27FC236}">
                <a16:creationId xmlns="" xmlns:a16="http://schemas.microsoft.com/office/drawing/2014/main" id="{6F36F7FE-CADE-E0E4-1AC9-1EC9A537D3FF}"/>
              </a:ext>
            </a:extLst>
          </p:cNvPr>
          <p:cNvSpPr>
            <a:spLocks noChangeAspect="1" noChangeArrowheads="1"/>
          </p:cNvSpPr>
          <p:nvPr/>
        </p:nvSpPr>
        <p:spPr bwMode="auto">
          <a:xfrm>
            <a:off x="5510214" y="2081214"/>
            <a:ext cx="1133475" cy="1131887"/>
          </a:xfrm>
          <a:prstGeom prst="can">
            <a:avLst>
              <a:gd name="adj" fmla="val 25000"/>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solidFill>
                  <a:srgbClr val="5F5F5F"/>
                </a:solidFill>
                <a:effectLst>
                  <a:outerShdw blurRad="38100" dist="38100" dir="2700000" algn="tl">
                    <a:srgbClr val="C0C0C0"/>
                  </a:outerShdw>
                </a:effectLst>
                <a:latin typeface="Arial" panose="020B0604020202020204" pitchFamily="34" charset="0"/>
              </a:rPr>
              <a:t>Operational</a:t>
            </a:r>
          </a:p>
          <a:p>
            <a:pPr algn="ctr">
              <a:lnSpc>
                <a:spcPct val="90000"/>
              </a:lnSpc>
            </a:pPr>
            <a:r>
              <a:rPr lang="en-US" altLang="en-US" sz="1600" b="1">
                <a:solidFill>
                  <a:srgbClr val="5F5F5F"/>
                </a:solidFill>
                <a:effectLst>
                  <a:outerShdw blurRad="38100" dist="38100" dir="2700000" algn="tl">
                    <a:srgbClr val="C0C0C0"/>
                  </a:outerShdw>
                </a:effectLst>
                <a:latin typeface="Arial" panose="020B0604020202020204" pitchFamily="34" charset="0"/>
              </a:rPr>
              <a:t>Database</a:t>
            </a:r>
            <a:endParaRPr lang="en-US" altLang="en-US" sz="1700" b="1">
              <a:solidFill>
                <a:srgbClr val="5F5F5F"/>
              </a:solidFill>
              <a:effectLst>
                <a:outerShdw blurRad="38100" dist="38100" dir="2700000" algn="tl">
                  <a:srgbClr val="C0C0C0"/>
                </a:outerShdw>
              </a:effectLst>
              <a:latin typeface="Arial" panose="020B0604020202020204" pitchFamily="34" charset="0"/>
            </a:endParaRPr>
          </a:p>
        </p:txBody>
      </p:sp>
      <p:grpSp>
        <p:nvGrpSpPr>
          <p:cNvPr id="257038" name="Group 14">
            <a:extLst>
              <a:ext uri="{FF2B5EF4-FFF2-40B4-BE49-F238E27FC236}">
                <a16:creationId xmlns="" xmlns:a16="http://schemas.microsoft.com/office/drawing/2014/main" id="{9ED44814-DB1C-945B-0AE0-08E454623251}"/>
              </a:ext>
            </a:extLst>
          </p:cNvPr>
          <p:cNvGrpSpPr>
            <a:grpSpLocks noChangeAspect="1"/>
          </p:cNvGrpSpPr>
          <p:nvPr/>
        </p:nvGrpSpPr>
        <p:grpSpPr bwMode="auto">
          <a:xfrm>
            <a:off x="3760789" y="2987676"/>
            <a:ext cx="1824037" cy="250825"/>
            <a:chOff x="1353" y="1555"/>
            <a:chExt cx="1392" cy="192"/>
          </a:xfrm>
        </p:grpSpPr>
        <p:sp>
          <p:nvSpPr>
            <p:cNvPr id="257039" name="Line 15">
              <a:extLst>
                <a:ext uri="{FF2B5EF4-FFF2-40B4-BE49-F238E27FC236}">
                  <a16:creationId xmlns="" xmlns:a16="http://schemas.microsoft.com/office/drawing/2014/main" id="{41B44921-2310-015C-7031-9365AA6E1A89}"/>
                </a:ext>
              </a:extLst>
            </p:cNvPr>
            <p:cNvSpPr>
              <a:spLocks noChangeAspect="1" noChangeShapeType="1"/>
            </p:cNvSpPr>
            <p:nvPr/>
          </p:nvSpPr>
          <p:spPr bwMode="auto">
            <a:xfrm rot="-1399921">
              <a:off x="1353" y="1679"/>
              <a:ext cx="1392" cy="0"/>
            </a:xfrm>
            <a:prstGeom prst="line">
              <a:avLst/>
            </a:prstGeom>
            <a:noFill/>
            <a:ln w="254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40" name="Rectangle 16">
              <a:extLst>
                <a:ext uri="{FF2B5EF4-FFF2-40B4-BE49-F238E27FC236}">
                  <a16:creationId xmlns="" xmlns:a16="http://schemas.microsoft.com/office/drawing/2014/main" id="{F8A6C7A7-2140-C518-12BA-2DA8D74624E0}"/>
                </a:ext>
              </a:extLst>
            </p:cNvPr>
            <p:cNvSpPr>
              <a:spLocks noChangeAspect="1" noChangeArrowheads="1"/>
            </p:cNvSpPr>
            <p:nvPr/>
          </p:nvSpPr>
          <p:spPr bwMode="auto">
            <a:xfrm rot="-1399921">
              <a:off x="1683" y="1555"/>
              <a:ext cx="864" cy="192"/>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1"/>
                    </a:outerShdw>
                  </a:effectLst>
                </a14:hiddenEffects>
              </a:ext>
            </a:extLst>
          </p:spPr>
          <p:txBody>
            <a:bodyPr wrap="none" anchor="ctr"/>
            <a:lstStyle/>
            <a:p>
              <a:pPr algn="ctr"/>
              <a:r>
                <a:rPr lang="en-US" altLang="en-US" sz="1200" b="1">
                  <a:solidFill>
                    <a:srgbClr val="5F5F5F"/>
                  </a:solidFill>
                  <a:effectLst>
                    <a:outerShdw blurRad="38100" dist="38100" dir="2700000" algn="tl">
                      <a:srgbClr val="C0C0C0"/>
                    </a:outerShdw>
                  </a:effectLst>
                  <a:latin typeface="Arial" panose="020B0604020202020204" pitchFamily="34" charset="0"/>
                </a:rPr>
                <a:t>Selection</a:t>
              </a:r>
              <a:endParaRPr lang="en-US" altLang="en-US" sz="1200" b="1">
                <a:solidFill>
                  <a:srgbClr val="5F5F5F"/>
                </a:solidFill>
                <a:latin typeface="Arial" panose="020B0604020202020204" pitchFamily="34" charset="0"/>
              </a:endParaRPr>
            </a:p>
          </p:txBody>
        </p:sp>
      </p:grpSp>
      <p:grpSp>
        <p:nvGrpSpPr>
          <p:cNvPr id="257041" name="Group 17">
            <a:extLst>
              <a:ext uri="{FF2B5EF4-FFF2-40B4-BE49-F238E27FC236}">
                <a16:creationId xmlns="" xmlns:a16="http://schemas.microsoft.com/office/drawing/2014/main" id="{F60E784C-7AD0-FD47-3ED4-17586966151D}"/>
              </a:ext>
            </a:extLst>
          </p:cNvPr>
          <p:cNvGrpSpPr>
            <a:grpSpLocks noChangeAspect="1"/>
          </p:cNvGrpSpPr>
          <p:nvPr/>
        </p:nvGrpSpPr>
        <p:grpSpPr bwMode="auto">
          <a:xfrm>
            <a:off x="6516689" y="4471989"/>
            <a:ext cx="1825625" cy="250825"/>
            <a:chOff x="1353" y="1555"/>
            <a:chExt cx="1392" cy="192"/>
          </a:xfrm>
        </p:grpSpPr>
        <p:sp>
          <p:nvSpPr>
            <p:cNvPr id="257042" name="Line 18">
              <a:extLst>
                <a:ext uri="{FF2B5EF4-FFF2-40B4-BE49-F238E27FC236}">
                  <a16:creationId xmlns="" xmlns:a16="http://schemas.microsoft.com/office/drawing/2014/main" id="{23532382-A4B2-0B7C-BCC1-5BD86FD33D31}"/>
                </a:ext>
              </a:extLst>
            </p:cNvPr>
            <p:cNvSpPr>
              <a:spLocks noChangeAspect="1" noChangeShapeType="1"/>
            </p:cNvSpPr>
            <p:nvPr/>
          </p:nvSpPr>
          <p:spPr bwMode="auto">
            <a:xfrm rot="-1399921">
              <a:off x="1353" y="1679"/>
              <a:ext cx="1392" cy="0"/>
            </a:xfrm>
            <a:prstGeom prst="line">
              <a:avLst/>
            </a:prstGeom>
            <a:noFill/>
            <a:ln w="254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1"/>
                    </a:outerShdw>
                  </a:effectLst>
                </a14:hiddenEffects>
              </a:ext>
            </a:extLst>
          </p:spPr>
          <p:txBody>
            <a:bodyPr wrap="none" anchor="ctr"/>
            <a:lstStyle/>
            <a:p>
              <a:endParaRPr lang="en-IN"/>
            </a:p>
          </p:txBody>
        </p:sp>
        <p:sp>
          <p:nvSpPr>
            <p:cNvPr id="257043" name="Rectangle 19">
              <a:extLst>
                <a:ext uri="{FF2B5EF4-FFF2-40B4-BE49-F238E27FC236}">
                  <a16:creationId xmlns="" xmlns:a16="http://schemas.microsoft.com/office/drawing/2014/main" id="{D89FF14C-AB90-D687-1C8A-54CC7FC25FB2}"/>
                </a:ext>
              </a:extLst>
            </p:cNvPr>
            <p:cNvSpPr>
              <a:spLocks noChangeAspect="1" noChangeArrowheads="1"/>
            </p:cNvSpPr>
            <p:nvPr/>
          </p:nvSpPr>
          <p:spPr bwMode="auto">
            <a:xfrm rot="-1399921">
              <a:off x="1683" y="1555"/>
              <a:ext cx="864" cy="192"/>
            </a:xfrm>
            <a:prstGeom prst="rect">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1"/>
                    </a:outerShdw>
                  </a:effectLst>
                </a14:hiddenEffects>
              </a:ext>
            </a:extLst>
          </p:spPr>
          <p:txBody>
            <a:bodyPr wrap="none" anchor="ctr"/>
            <a:lstStyle/>
            <a:p>
              <a:pPr algn="ctr"/>
              <a:r>
                <a:rPr lang="en-US" altLang="en-US" sz="1200" b="1">
                  <a:solidFill>
                    <a:srgbClr val="5F5F5F"/>
                  </a:solidFill>
                  <a:effectLst>
                    <a:outerShdw blurRad="38100" dist="38100" dir="2700000" algn="tl">
                      <a:srgbClr val="C0C0C0"/>
                    </a:outerShdw>
                  </a:effectLst>
                  <a:latin typeface="Arial" panose="020B0604020202020204" pitchFamily="34" charset="0"/>
                </a:rPr>
                <a:t>Selection</a:t>
              </a:r>
              <a:endParaRPr lang="en-US" altLang="en-US" sz="1200" b="1">
                <a:solidFill>
                  <a:srgbClr val="5F5F5F"/>
                </a:solidFill>
                <a:latin typeface="Arial" panose="020B0604020202020204" pitchFamily="34" charset="0"/>
              </a:endParaRPr>
            </a:p>
          </p:txBody>
        </p:sp>
      </p:grpSp>
      <p:sp>
        <p:nvSpPr>
          <p:cNvPr id="257044" name="AutoShape 20">
            <a:extLst>
              <a:ext uri="{FF2B5EF4-FFF2-40B4-BE49-F238E27FC236}">
                <a16:creationId xmlns="" xmlns:a16="http://schemas.microsoft.com/office/drawing/2014/main" id="{2FF9F3B6-9E0F-D8B4-EC21-462D6593A9B9}"/>
              </a:ext>
            </a:extLst>
          </p:cNvPr>
          <p:cNvSpPr>
            <a:spLocks noChangeAspect="1" noChangeArrowheads="1"/>
          </p:cNvSpPr>
          <p:nvPr/>
        </p:nvSpPr>
        <p:spPr bwMode="auto">
          <a:xfrm>
            <a:off x="5510214" y="4975225"/>
            <a:ext cx="1133475" cy="1131888"/>
          </a:xfrm>
          <a:prstGeom prst="can">
            <a:avLst>
              <a:gd name="adj" fmla="val 25000"/>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solidFill>
                  <a:srgbClr val="5F5F5F"/>
                </a:solidFill>
                <a:effectLst>
                  <a:outerShdw blurRad="38100" dist="38100" dir="2700000" algn="tl">
                    <a:srgbClr val="C0C0C0"/>
                  </a:outerShdw>
                </a:effectLst>
                <a:latin typeface="Arial" panose="020B0604020202020204" pitchFamily="34" charset="0"/>
              </a:rPr>
              <a:t>Utilization</a:t>
            </a:r>
            <a:endParaRPr lang="en-US" altLang="en-US" sz="1700" b="1">
              <a:solidFill>
                <a:srgbClr val="5F5F5F"/>
              </a:solidFill>
              <a:effectLst>
                <a:outerShdw blurRad="38100" dist="38100" dir="2700000" algn="tl">
                  <a:srgbClr val="C0C0C0"/>
                </a:outerShdw>
              </a:effectLst>
              <a:latin typeface="Arial" panose="020B0604020202020204" pitchFamily="34" charset="0"/>
            </a:endParaRPr>
          </a:p>
        </p:txBody>
      </p:sp>
      <p:grpSp>
        <p:nvGrpSpPr>
          <p:cNvPr id="257045" name="Group 21">
            <a:extLst>
              <a:ext uri="{FF2B5EF4-FFF2-40B4-BE49-F238E27FC236}">
                <a16:creationId xmlns="" xmlns:a16="http://schemas.microsoft.com/office/drawing/2014/main" id="{CE0F3F8C-864E-7454-16E0-9EE5876E1BCA}"/>
              </a:ext>
            </a:extLst>
          </p:cNvPr>
          <p:cNvGrpSpPr>
            <a:grpSpLocks noChangeAspect="1"/>
          </p:cNvGrpSpPr>
          <p:nvPr/>
        </p:nvGrpSpPr>
        <p:grpSpPr bwMode="auto">
          <a:xfrm>
            <a:off x="4252913" y="4032251"/>
            <a:ext cx="754062" cy="879475"/>
            <a:chOff x="1728" y="2352"/>
            <a:chExt cx="576" cy="672"/>
          </a:xfrm>
        </p:grpSpPr>
        <p:sp>
          <p:nvSpPr>
            <p:cNvPr id="257046" name="AutoShape 22">
              <a:extLst>
                <a:ext uri="{FF2B5EF4-FFF2-40B4-BE49-F238E27FC236}">
                  <a16:creationId xmlns="" xmlns:a16="http://schemas.microsoft.com/office/drawing/2014/main" id="{ABA9E127-12E8-F73D-A7B0-DBA745F046D7}"/>
                </a:ext>
              </a:extLst>
            </p:cNvPr>
            <p:cNvSpPr>
              <a:spLocks noChangeAspect="1" noChangeArrowheads="1"/>
            </p:cNvSpPr>
            <p:nvPr/>
          </p:nvSpPr>
          <p:spPr bwMode="auto">
            <a:xfrm>
              <a:off x="1728" y="2496"/>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Cleaned</a:t>
              </a:r>
            </a:p>
            <a:p>
              <a:pPr algn="ctr">
                <a:lnSpc>
                  <a:spcPct val="90000"/>
                </a:lnSpc>
              </a:pPr>
              <a:r>
                <a:rPr lang="en-US" altLang="en-US" sz="1600" b="1"/>
                <a:t>Verified</a:t>
              </a:r>
            </a:p>
            <a:p>
              <a:pPr algn="ctr">
                <a:lnSpc>
                  <a:spcPct val="90000"/>
                </a:lnSpc>
              </a:pPr>
              <a:r>
                <a:rPr lang="en-US" altLang="en-US" sz="1600" b="1"/>
                <a:t>Focused</a:t>
              </a:r>
            </a:p>
          </p:txBody>
        </p:sp>
        <p:sp>
          <p:nvSpPr>
            <p:cNvPr id="257047" name="Line 23">
              <a:extLst>
                <a:ext uri="{FF2B5EF4-FFF2-40B4-BE49-F238E27FC236}">
                  <a16:creationId xmlns="" xmlns:a16="http://schemas.microsoft.com/office/drawing/2014/main" id="{2DC17DAB-D8FA-6AD2-A353-7A1A6B26A220}"/>
                </a:ext>
              </a:extLst>
            </p:cNvPr>
            <p:cNvSpPr>
              <a:spLocks noChangeAspect="1" noChangeShapeType="1"/>
            </p:cNvSpPr>
            <p:nvPr/>
          </p:nvSpPr>
          <p:spPr bwMode="auto">
            <a:xfrm flipV="1">
              <a:off x="2016" y="2352"/>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48" name="Group 24">
            <a:extLst>
              <a:ext uri="{FF2B5EF4-FFF2-40B4-BE49-F238E27FC236}">
                <a16:creationId xmlns="" xmlns:a16="http://schemas.microsoft.com/office/drawing/2014/main" id="{991F00C5-174E-0F8D-2F4E-138696BC87A4}"/>
              </a:ext>
            </a:extLst>
          </p:cNvPr>
          <p:cNvGrpSpPr>
            <a:grpSpLocks noChangeAspect="1"/>
          </p:cNvGrpSpPr>
          <p:nvPr/>
        </p:nvGrpSpPr>
        <p:grpSpPr bwMode="auto">
          <a:xfrm>
            <a:off x="7083425" y="2962276"/>
            <a:ext cx="755650" cy="817563"/>
            <a:chOff x="3888" y="1536"/>
            <a:chExt cx="576" cy="624"/>
          </a:xfrm>
        </p:grpSpPr>
        <p:sp>
          <p:nvSpPr>
            <p:cNvPr id="257049" name="AutoShape 25">
              <a:extLst>
                <a:ext uri="{FF2B5EF4-FFF2-40B4-BE49-F238E27FC236}">
                  <a16:creationId xmlns="" xmlns:a16="http://schemas.microsoft.com/office/drawing/2014/main" id="{7CC7B43A-16D8-6D47-B15E-29DBF25DF71D}"/>
                </a:ext>
              </a:extLst>
            </p:cNvPr>
            <p:cNvSpPr>
              <a:spLocks noChangeAspect="1" noChangeArrowheads="1"/>
            </p:cNvSpPr>
            <p:nvPr/>
          </p:nvSpPr>
          <p:spPr bwMode="auto">
            <a:xfrm>
              <a:off x="3888" y="1536"/>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Eval. of</a:t>
              </a:r>
            </a:p>
            <a:p>
              <a:pPr algn="ctr">
                <a:lnSpc>
                  <a:spcPct val="90000"/>
                </a:lnSpc>
              </a:pPr>
              <a:r>
                <a:rPr lang="en-US" altLang="en-US" sz="1600" b="1"/>
                <a:t>interes-</a:t>
              </a:r>
            </a:p>
            <a:p>
              <a:pPr algn="ctr">
                <a:lnSpc>
                  <a:spcPct val="90000"/>
                </a:lnSpc>
              </a:pPr>
              <a:r>
                <a:rPr lang="en-US" altLang="en-US" sz="1600" b="1"/>
                <a:t>tingness</a:t>
              </a:r>
            </a:p>
          </p:txBody>
        </p:sp>
        <p:sp>
          <p:nvSpPr>
            <p:cNvPr id="257050" name="Line 26">
              <a:extLst>
                <a:ext uri="{FF2B5EF4-FFF2-40B4-BE49-F238E27FC236}">
                  <a16:creationId xmlns="" xmlns:a16="http://schemas.microsoft.com/office/drawing/2014/main" id="{8230E1C7-DB59-2D6F-AE02-356B77DB654B}"/>
                </a:ext>
              </a:extLst>
            </p:cNvPr>
            <p:cNvSpPr>
              <a:spLocks noChangeAspect="1" noChangeShapeType="1"/>
            </p:cNvSpPr>
            <p:nvPr/>
          </p:nvSpPr>
          <p:spPr bwMode="auto">
            <a:xfrm>
              <a:off x="4176" y="20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51" name="Group 27">
            <a:extLst>
              <a:ext uri="{FF2B5EF4-FFF2-40B4-BE49-F238E27FC236}">
                <a16:creationId xmlns="" xmlns:a16="http://schemas.microsoft.com/office/drawing/2014/main" id="{8EA5A0D3-769D-3F99-79C4-793F62C0552A}"/>
              </a:ext>
            </a:extLst>
          </p:cNvPr>
          <p:cNvGrpSpPr>
            <a:grpSpLocks noChangeAspect="1"/>
          </p:cNvGrpSpPr>
          <p:nvPr/>
        </p:nvGrpSpPr>
        <p:grpSpPr bwMode="auto">
          <a:xfrm>
            <a:off x="6643689" y="1955800"/>
            <a:ext cx="1195387" cy="692150"/>
            <a:chOff x="3552" y="768"/>
            <a:chExt cx="912" cy="528"/>
          </a:xfrm>
        </p:grpSpPr>
        <p:sp>
          <p:nvSpPr>
            <p:cNvPr id="257052" name="AutoShape 28">
              <a:extLst>
                <a:ext uri="{FF2B5EF4-FFF2-40B4-BE49-F238E27FC236}">
                  <a16:creationId xmlns="" xmlns:a16="http://schemas.microsoft.com/office/drawing/2014/main" id="{0D043D05-474B-ECF8-D195-C2C632E0EC3D}"/>
                </a:ext>
              </a:extLst>
            </p:cNvPr>
            <p:cNvSpPr>
              <a:spLocks noChangeAspect="1" noChangeArrowheads="1"/>
            </p:cNvSpPr>
            <p:nvPr/>
          </p:nvSpPr>
          <p:spPr bwMode="auto">
            <a:xfrm>
              <a:off x="3888" y="768"/>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Raw </a:t>
              </a:r>
            </a:p>
            <a:p>
              <a:pPr algn="ctr">
                <a:lnSpc>
                  <a:spcPct val="90000"/>
                </a:lnSpc>
              </a:pPr>
              <a:r>
                <a:rPr lang="en-US" altLang="en-US" sz="1600" b="1"/>
                <a:t>data</a:t>
              </a:r>
            </a:p>
          </p:txBody>
        </p:sp>
        <p:sp>
          <p:nvSpPr>
            <p:cNvPr id="257053" name="Line 29">
              <a:extLst>
                <a:ext uri="{FF2B5EF4-FFF2-40B4-BE49-F238E27FC236}">
                  <a16:creationId xmlns="" xmlns:a16="http://schemas.microsoft.com/office/drawing/2014/main" id="{0833F296-372A-D066-43F9-4031F4C234E5}"/>
                </a:ext>
              </a:extLst>
            </p:cNvPr>
            <p:cNvSpPr>
              <a:spLocks noChangeAspect="1" noChangeShapeType="1"/>
            </p:cNvSpPr>
            <p:nvPr/>
          </p:nvSpPr>
          <p:spPr bwMode="auto">
            <a:xfrm>
              <a:off x="3552" y="1056"/>
              <a:ext cx="3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54" name="Group 30">
            <a:extLst>
              <a:ext uri="{FF2B5EF4-FFF2-40B4-BE49-F238E27FC236}">
                <a16:creationId xmlns="" xmlns:a16="http://schemas.microsoft.com/office/drawing/2014/main" id="{4269C1BA-0A3A-74F4-E792-C921F1EB2817}"/>
              </a:ext>
            </a:extLst>
          </p:cNvPr>
          <p:cNvGrpSpPr>
            <a:grpSpLocks noChangeAspect="1"/>
          </p:cNvGrpSpPr>
          <p:nvPr/>
        </p:nvGrpSpPr>
        <p:grpSpPr bwMode="auto">
          <a:xfrm>
            <a:off x="4252913" y="1955801"/>
            <a:ext cx="754062" cy="1069975"/>
            <a:chOff x="1728" y="768"/>
            <a:chExt cx="576" cy="816"/>
          </a:xfrm>
        </p:grpSpPr>
        <p:sp>
          <p:nvSpPr>
            <p:cNvPr id="257055" name="AutoShape 31">
              <a:extLst>
                <a:ext uri="{FF2B5EF4-FFF2-40B4-BE49-F238E27FC236}">
                  <a16:creationId xmlns="" xmlns:a16="http://schemas.microsoft.com/office/drawing/2014/main" id="{EC6E51F6-18AE-72FF-B9E4-91BB0BB200D5}"/>
                </a:ext>
              </a:extLst>
            </p:cNvPr>
            <p:cNvSpPr>
              <a:spLocks noChangeAspect="1" noChangeArrowheads="1"/>
            </p:cNvSpPr>
            <p:nvPr/>
          </p:nvSpPr>
          <p:spPr bwMode="auto">
            <a:xfrm>
              <a:off x="1728" y="768"/>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Time </a:t>
              </a:r>
            </a:p>
            <a:p>
              <a:pPr algn="ctr">
                <a:lnSpc>
                  <a:spcPct val="90000"/>
                </a:lnSpc>
              </a:pPr>
              <a:r>
                <a:rPr lang="en-US" altLang="en-US" sz="1600" b="1"/>
                <a:t>based </a:t>
              </a:r>
            </a:p>
            <a:p>
              <a:pPr algn="ctr">
                <a:lnSpc>
                  <a:spcPct val="90000"/>
                </a:lnSpc>
              </a:pPr>
              <a:r>
                <a:rPr lang="en-US" altLang="en-US" sz="1600" b="1"/>
                <a:t>selection</a:t>
              </a:r>
            </a:p>
          </p:txBody>
        </p:sp>
        <p:sp>
          <p:nvSpPr>
            <p:cNvPr id="257056" name="Line 32">
              <a:extLst>
                <a:ext uri="{FF2B5EF4-FFF2-40B4-BE49-F238E27FC236}">
                  <a16:creationId xmlns="" xmlns:a16="http://schemas.microsoft.com/office/drawing/2014/main" id="{527DF61E-459E-C578-19A2-51EF6FEC888A}"/>
                </a:ext>
              </a:extLst>
            </p:cNvPr>
            <p:cNvSpPr>
              <a:spLocks noChangeAspect="1" noChangeShapeType="1"/>
            </p:cNvSpPr>
            <p:nvPr/>
          </p:nvSpPr>
          <p:spPr bwMode="auto">
            <a:xfrm>
              <a:off x="2016" y="129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57" name="Group 33">
            <a:extLst>
              <a:ext uri="{FF2B5EF4-FFF2-40B4-BE49-F238E27FC236}">
                <a16:creationId xmlns="" xmlns:a16="http://schemas.microsoft.com/office/drawing/2014/main" id="{249C3753-741E-0125-AE6A-549771DEFF03}"/>
              </a:ext>
            </a:extLst>
          </p:cNvPr>
          <p:cNvGrpSpPr>
            <a:grpSpLocks noChangeAspect="1"/>
          </p:cNvGrpSpPr>
          <p:nvPr/>
        </p:nvGrpSpPr>
        <p:grpSpPr bwMode="auto">
          <a:xfrm>
            <a:off x="7083425" y="4786314"/>
            <a:ext cx="755650" cy="1195387"/>
            <a:chOff x="3888" y="2928"/>
            <a:chExt cx="576" cy="912"/>
          </a:xfrm>
        </p:grpSpPr>
        <p:sp>
          <p:nvSpPr>
            <p:cNvPr id="257058" name="AutoShape 34">
              <a:extLst>
                <a:ext uri="{FF2B5EF4-FFF2-40B4-BE49-F238E27FC236}">
                  <a16:creationId xmlns="" xmlns:a16="http://schemas.microsoft.com/office/drawing/2014/main" id="{71BFCAFF-03BA-4281-D302-1821A6763F33}"/>
                </a:ext>
              </a:extLst>
            </p:cNvPr>
            <p:cNvSpPr>
              <a:spLocks noChangeAspect="1" noChangeArrowheads="1"/>
            </p:cNvSpPr>
            <p:nvPr/>
          </p:nvSpPr>
          <p:spPr bwMode="auto">
            <a:xfrm>
              <a:off x="3888" y="3312"/>
              <a:ext cx="576" cy="528"/>
            </a:xfrm>
            <a:prstGeom prst="foldedCorner">
              <a:avLst>
                <a:gd name="adj" fmla="val 12500"/>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altLang="en-US" sz="1600" b="1"/>
                <a:t>Selected </a:t>
              </a:r>
            </a:p>
            <a:p>
              <a:pPr algn="ctr">
                <a:lnSpc>
                  <a:spcPct val="90000"/>
                </a:lnSpc>
              </a:pPr>
              <a:r>
                <a:rPr lang="en-US" altLang="en-US" sz="1600" b="1"/>
                <a:t>usable</a:t>
              </a:r>
            </a:p>
            <a:p>
              <a:pPr algn="ctr">
                <a:lnSpc>
                  <a:spcPct val="90000"/>
                </a:lnSpc>
              </a:pPr>
              <a:r>
                <a:rPr lang="en-US" altLang="en-US" sz="1600" b="1"/>
                <a:t>patterns</a:t>
              </a:r>
            </a:p>
          </p:txBody>
        </p:sp>
        <p:sp>
          <p:nvSpPr>
            <p:cNvPr id="257059" name="Line 35">
              <a:extLst>
                <a:ext uri="{FF2B5EF4-FFF2-40B4-BE49-F238E27FC236}">
                  <a16:creationId xmlns="" xmlns:a16="http://schemas.microsoft.com/office/drawing/2014/main" id="{3147B31C-A046-4B0D-E958-35EF8C2296F8}"/>
                </a:ext>
              </a:extLst>
            </p:cNvPr>
            <p:cNvSpPr>
              <a:spLocks noChangeAspect="1" noChangeShapeType="1"/>
            </p:cNvSpPr>
            <p:nvPr/>
          </p:nvSpPr>
          <p:spPr bwMode="auto">
            <a:xfrm flipV="1">
              <a:off x="4176" y="2928"/>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60" name="Group 36">
            <a:extLst>
              <a:ext uri="{FF2B5EF4-FFF2-40B4-BE49-F238E27FC236}">
                <a16:creationId xmlns="" xmlns:a16="http://schemas.microsoft.com/office/drawing/2014/main" id="{B9B00357-D625-19EA-3E14-CF9745021392}"/>
              </a:ext>
            </a:extLst>
          </p:cNvPr>
          <p:cNvGrpSpPr>
            <a:grpSpLocks noChangeAspect="1"/>
          </p:cNvGrpSpPr>
          <p:nvPr/>
        </p:nvGrpSpPr>
        <p:grpSpPr bwMode="auto">
          <a:xfrm>
            <a:off x="2554288" y="2709864"/>
            <a:ext cx="2768600" cy="2351087"/>
            <a:chOff x="432" y="1344"/>
            <a:chExt cx="2112" cy="1794"/>
          </a:xfrm>
        </p:grpSpPr>
        <p:sp>
          <p:nvSpPr>
            <p:cNvPr id="257061" name="Rectangle 37">
              <a:extLst>
                <a:ext uri="{FF2B5EF4-FFF2-40B4-BE49-F238E27FC236}">
                  <a16:creationId xmlns="" xmlns:a16="http://schemas.microsoft.com/office/drawing/2014/main" id="{425A9197-7C31-AB7E-8994-A2D71E01C3E4}"/>
                </a:ext>
              </a:extLst>
            </p:cNvPr>
            <p:cNvSpPr>
              <a:spLocks noChangeAspect="1" noChangeArrowheads="1"/>
            </p:cNvSpPr>
            <p:nvPr/>
          </p:nvSpPr>
          <p:spPr bwMode="auto">
            <a:xfrm>
              <a:off x="432" y="1344"/>
              <a:ext cx="2112" cy="1776"/>
            </a:xfrm>
            <a:prstGeom prst="rect">
              <a:avLst/>
            </a:prstGeom>
            <a:noFill/>
            <a:ln w="12700">
              <a:solidFill>
                <a:schemeClr val="tx1"/>
              </a:solidFill>
              <a:prstDash val="sys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62" name="Text Box 38">
              <a:extLst>
                <a:ext uri="{FF2B5EF4-FFF2-40B4-BE49-F238E27FC236}">
                  <a16:creationId xmlns="" xmlns:a16="http://schemas.microsoft.com/office/drawing/2014/main" id="{2DF20838-1F3A-2317-7F36-F2D664113B9E}"/>
                </a:ext>
              </a:extLst>
            </p:cNvPr>
            <p:cNvSpPr txBox="1">
              <a:spLocks noChangeAspect="1" noChangeArrowheads="1"/>
            </p:cNvSpPr>
            <p:nvPr/>
          </p:nvSpPr>
          <p:spPr bwMode="auto">
            <a:xfrm>
              <a:off x="471" y="2858"/>
              <a:ext cx="237" cy="2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ltLang="en-US" sz="2000"/>
                <a:t>1</a:t>
              </a:r>
            </a:p>
          </p:txBody>
        </p:sp>
      </p:grpSp>
      <p:grpSp>
        <p:nvGrpSpPr>
          <p:cNvPr id="257063" name="Group 39">
            <a:extLst>
              <a:ext uri="{FF2B5EF4-FFF2-40B4-BE49-F238E27FC236}">
                <a16:creationId xmlns="" xmlns:a16="http://schemas.microsoft.com/office/drawing/2014/main" id="{96FCDFE0-F7A9-9572-F082-FBAA854A2259}"/>
              </a:ext>
            </a:extLst>
          </p:cNvPr>
          <p:cNvGrpSpPr>
            <a:grpSpLocks noChangeAspect="1"/>
          </p:cNvGrpSpPr>
          <p:nvPr/>
        </p:nvGrpSpPr>
        <p:grpSpPr bwMode="auto">
          <a:xfrm>
            <a:off x="6832601" y="2709864"/>
            <a:ext cx="2767013" cy="2327275"/>
            <a:chOff x="3696" y="1344"/>
            <a:chExt cx="2112" cy="1776"/>
          </a:xfrm>
        </p:grpSpPr>
        <p:sp>
          <p:nvSpPr>
            <p:cNvPr id="257064" name="Rectangle 40">
              <a:extLst>
                <a:ext uri="{FF2B5EF4-FFF2-40B4-BE49-F238E27FC236}">
                  <a16:creationId xmlns="" xmlns:a16="http://schemas.microsoft.com/office/drawing/2014/main" id="{5401ED87-E697-5258-0C78-0802D161833E}"/>
                </a:ext>
              </a:extLst>
            </p:cNvPr>
            <p:cNvSpPr>
              <a:spLocks noChangeAspect="1" noChangeArrowheads="1"/>
            </p:cNvSpPr>
            <p:nvPr/>
          </p:nvSpPr>
          <p:spPr bwMode="auto">
            <a:xfrm>
              <a:off x="3696" y="1344"/>
              <a:ext cx="2112" cy="1776"/>
            </a:xfrm>
            <a:prstGeom prst="rect">
              <a:avLst/>
            </a:prstGeom>
            <a:noFill/>
            <a:ln w="12700">
              <a:solidFill>
                <a:schemeClr val="tx1"/>
              </a:solidFill>
              <a:prstDash val="sys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65" name="Text Box 41">
              <a:extLst>
                <a:ext uri="{FF2B5EF4-FFF2-40B4-BE49-F238E27FC236}">
                  <a16:creationId xmlns="" xmlns:a16="http://schemas.microsoft.com/office/drawing/2014/main" id="{FA303BF7-58C6-B3BF-4AB0-D7112F2C4A13}"/>
                </a:ext>
              </a:extLst>
            </p:cNvPr>
            <p:cNvSpPr txBox="1">
              <a:spLocks noChangeAspect="1" noChangeArrowheads="1"/>
            </p:cNvSpPr>
            <p:nvPr/>
          </p:nvSpPr>
          <p:spPr bwMode="auto">
            <a:xfrm>
              <a:off x="5569" y="2830"/>
              <a:ext cx="238" cy="2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ltLang="en-US" sz="2000"/>
                <a:t>3</a:t>
              </a:r>
            </a:p>
          </p:txBody>
        </p:sp>
      </p:grpSp>
      <p:sp>
        <p:nvSpPr>
          <p:cNvPr id="257066" name="Text Box 42">
            <a:extLst>
              <a:ext uri="{FF2B5EF4-FFF2-40B4-BE49-F238E27FC236}">
                <a16:creationId xmlns="" xmlns:a16="http://schemas.microsoft.com/office/drawing/2014/main" id="{18A9FE5B-6A28-283C-F54E-FFC2030473DF}"/>
              </a:ext>
            </a:extLst>
          </p:cNvPr>
          <p:cNvSpPr txBox="1">
            <a:spLocks noChangeAspect="1" noChangeArrowheads="1"/>
          </p:cNvSpPr>
          <p:nvPr/>
        </p:nvSpPr>
        <p:spPr bwMode="auto">
          <a:xfrm>
            <a:off x="5949950" y="4473576"/>
            <a:ext cx="311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ltLang="en-US" sz="2000"/>
              <a:t>2</a:t>
            </a:r>
          </a:p>
        </p:txBody>
      </p:sp>
      <p:sp>
        <p:nvSpPr>
          <p:cNvPr id="257067" name="Rectangle 43">
            <a:extLst>
              <a:ext uri="{FF2B5EF4-FFF2-40B4-BE49-F238E27FC236}">
                <a16:creationId xmlns="" xmlns:a16="http://schemas.microsoft.com/office/drawing/2014/main" id="{1F92D1C7-A1E8-0D3F-E874-FF2998FBA9C8}"/>
              </a:ext>
            </a:extLst>
          </p:cNvPr>
          <p:cNvSpPr>
            <a:spLocks noChangeArrowheads="1"/>
          </p:cNvSpPr>
          <p:nvPr/>
        </p:nvSpPr>
        <p:spPr bwMode="auto">
          <a:xfrm>
            <a:off x="2259013" y="825500"/>
            <a:ext cx="76708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en-US" sz="4000" b="1">
                <a:solidFill>
                  <a:schemeClr val="bg1"/>
                </a:solidFill>
                <a:effectLst>
                  <a:outerShdw blurRad="38100" dist="38100" dir="2700000" algn="tl">
                    <a:srgbClr val="C0C0C0"/>
                  </a:outerShdw>
                </a:effectLst>
              </a:rPr>
              <a:t>Summary: Typical KDD Process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7037"/>
                                        </p:tgtEl>
                                        <p:attrNameLst>
                                          <p:attrName>style.visibility</p:attrName>
                                        </p:attrNameLst>
                                      </p:cBhvr>
                                      <p:to>
                                        <p:strVal val="visible"/>
                                      </p:to>
                                    </p:set>
                                    <p:animEffect transition="in" filter="dissolve">
                                      <p:cBhvr>
                                        <p:cTn id="7" dur="500"/>
                                        <p:tgtEl>
                                          <p:spTgt spid="257037"/>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57051"/>
                                        </p:tgtEl>
                                        <p:attrNameLst>
                                          <p:attrName>style.visibility</p:attrName>
                                        </p:attrNameLst>
                                      </p:cBhvr>
                                      <p:to>
                                        <p:strVal val="visible"/>
                                      </p:to>
                                    </p:set>
                                    <p:animEffect transition="in" filter="dissolve">
                                      <p:cBhvr>
                                        <p:cTn id="11" dur="500"/>
                                        <p:tgtEl>
                                          <p:spTgt spid="257051"/>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57038"/>
                                        </p:tgtEl>
                                        <p:attrNameLst>
                                          <p:attrName>style.visibility</p:attrName>
                                        </p:attrNameLst>
                                      </p:cBhvr>
                                      <p:to>
                                        <p:strVal val="visible"/>
                                      </p:to>
                                    </p:set>
                                    <p:animEffect transition="in" filter="dissolve">
                                      <p:cBhvr>
                                        <p:cTn id="15" dur="500"/>
                                        <p:tgtEl>
                                          <p:spTgt spid="257038"/>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257054"/>
                                        </p:tgtEl>
                                        <p:attrNameLst>
                                          <p:attrName>style.visibility</p:attrName>
                                        </p:attrNameLst>
                                      </p:cBhvr>
                                      <p:to>
                                        <p:strVal val="visible"/>
                                      </p:to>
                                    </p:set>
                                    <p:animEffect transition="in" filter="dissolve">
                                      <p:cBhvr>
                                        <p:cTn id="19" dur="500"/>
                                        <p:tgtEl>
                                          <p:spTgt spid="257054"/>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57027"/>
                                        </p:tgtEl>
                                        <p:attrNameLst>
                                          <p:attrName>style.visibility</p:attrName>
                                        </p:attrNameLst>
                                      </p:cBhvr>
                                      <p:to>
                                        <p:strVal val="visible"/>
                                      </p:to>
                                    </p:set>
                                    <p:animEffect transition="in" filter="dissolve">
                                      <p:cBhvr>
                                        <p:cTn id="23" dur="500"/>
                                        <p:tgtEl>
                                          <p:spTgt spid="257027"/>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257029"/>
                                        </p:tgtEl>
                                        <p:attrNameLst>
                                          <p:attrName>style.visibility</p:attrName>
                                        </p:attrNameLst>
                                      </p:cBhvr>
                                      <p:to>
                                        <p:strVal val="visible"/>
                                      </p:to>
                                    </p:set>
                                    <p:animEffect transition="in" filter="dissolve">
                                      <p:cBhvr>
                                        <p:cTn id="27" dur="500"/>
                                        <p:tgtEl>
                                          <p:spTgt spid="257029"/>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257045"/>
                                        </p:tgtEl>
                                        <p:attrNameLst>
                                          <p:attrName>style.visibility</p:attrName>
                                        </p:attrNameLst>
                                      </p:cBhvr>
                                      <p:to>
                                        <p:strVal val="visible"/>
                                      </p:to>
                                    </p:set>
                                    <p:animEffect transition="in" filter="dissolve">
                                      <p:cBhvr>
                                        <p:cTn id="31" dur="500"/>
                                        <p:tgtEl>
                                          <p:spTgt spid="257045"/>
                                        </p:tgtEl>
                                      </p:cBhvr>
                                    </p:animEffect>
                                  </p:childTnLst>
                                </p:cTn>
                              </p:par>
                            </p:childTnLst>
                          </p:cTn>
                        </p:par>
                        <p:par>
                          <p:cTn id="32" fill="hold" nodeType="afterGroup">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57026"/>
                                        </p:tgtEl>
                                        <p:attrNameLst>
                                          <p:attrName>style.visibility</p:attrName>
                                        </p:attrNameLst>
                                      </p:cBhvr>
                                      <p:to>
                                        <p:strVal val="visible"/>
                                      </p:to>
                                    </p:set>
                                    <p:animEffect transition="in" filter="dissolve">
                                      <p:cBhvr>
                                        <p:cTn id="35" dur="500"/>
                                        <p:tgtEl>
                                          <p:spTgt spid="257026"/>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257032"/>
                                        </p:tgtEl>
                                        <p:attrNameLst>
                                          <p:attrName>style.visibility</p:attrName>
                                        </p:attrNameLst>
                                      </p:cBhvr>
                                      <p:to>
                                        <p:strVal val="visible"/>
                                      </p:to>
                                    </p:set>
                                    <p:animEffect transition="in" filter="dissolve">
                                      <p:cBhvr>
                                        <p:cTn id="39" dur="500"/>
                                        <p:tgtEl>
                                          <p:spTgt spid="257032"/>
                                        </p:tgtEl>
                                      </p:cBhvr>
                                    </p:animEffect>
                                  </p:childTnLst>
                                </p:cTn>
                              </p:par>
                            </p:childTnLst>
                          </p:cTn>
                        </p:par>
                        <p:par>
                          <p:cTn id="40" fill="hold" nodeType="afterGroup">
                            <p:stCondLst>
                              <p:cond delay="4500"/>
                            </p:stCondLst>
                            <p:childTnLst>
                              <p:par>
                                <p:cTn id="41" presetID="9" presetClass="entr" presetSubtype="0" fill="hold" nodeType="afterEffect">
                                  <p:stCondLst>
                                    <p:cond delay="0"/>
                                  </p:stCondLst>
                                  <p:childTnLst>
                                    <p:set>
                                      <p:cBhvr>
                                        <p:cTn id="42" dur="1" fill="hold">
                                          <p:stCondLst>
                                            <p:cond delay="0"/>
                                          </p:stCondLst>
                                        </p:cTn>
                                        <p:tgtEl>
                                          <p:spTgt spid="257048"/>
                                        </p:tgtEl>
                                        <p:attrNameLst>
                                          <p:attrName>style.visibility</p:attrName>
                                        </p:attrNameLst>
                                      </p:cBhvr>
                                      <p:to>
                                        <p:strVal val="visible"/>
                                      </p:to>
                                    </p:set>
                                    <p:animEffect transition="in" filter="dissolve">
                                      <p:cBhvr>
                                        <p:cTn id="43" dur="500"/>
                                        <p:tgtEl>
                                          <p:spTgt spid="257048"/>
                                        </p:tgtEl>
                                      </p:cBhvr>
                                    </p:animEffect>
                                  </p:childTnLst>
                                </p:cTn>
                              </p:par>
                            </p:childTnLst>
                          </p:cTn>
                        </p:par>
                        <p:par>
                          <p:cTn id="44" fill="hold" nodeType="afterGroup">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257028"/>
                                        </p:tgtEl>
                                        <p:attrNameLst>
                                          <p:attrName>style.visibility</p:attrName>
                                        </p:attrNameLst>
                                      </p:cBhvr>
                                      <p:to>
                                        <p:strVal val="visible"/>
                                      </p:to>
                                    </p:set>
                                    <p:animEffect transition="in" filter="dissolve">
                                      <p:cBhvr>
                                        <p:cTn id="47" dur="500"/>
                                        <p:tgtEl>
                                          <p:spTgt spid="257028"/>
                                        </p:tgtEl>
                                      </p:cBhvr>
                                    </p:animEffect>
                                  </p:childTnLst>
                                </p:cTn>
                              </p:par>
                            </p:childTnLst>
                          </p:cTn>
                        </p:par>
                        <p:par>
                          <p:cTn id="48" fill="hold" nodeType="afterGroup">
                            <p:stCondLst>
                              <p:cond delay="5500"/>
                            </p:stCondLst>
                            <p:childTnLst>
                              <p:par>
                                <p:cTn id="49" presetID="9" presetClass="entr" presetSubtype="0" fill="hold" nodeType="afterEffect">
                                  <p:stCondLst>
                                    <p:cond delay="0"/>
                                  </p:stCondLst>
                                  <p:childTnLst>
                                    <p:set>
                                      <p:cBhvr>
                                        <p:cTn id="50" dur="1" fill="hold">
                                          <p:stCondLst>
                                            <p:cond delay="0"/>
                                          </p:stCondLst>
                                        </p:cTn>
                                        <p:tgtEl>
                                          <p:spTgt spid="257035"/>
                                        </p:tgtEl>
                                        <p:attrNameLst>
                                          <p:attrName>style.visibility</p:attrName>
                                        </p:attrNameLst>
                                      </p:cBhvr>
                                      <p:to>
                                        <p:strVal val="visible"/>
                                      </p:to>
                                    </p:set>
                                    <p:animEffect transition="in" filter="dissolve">
                                      <p:cBhvr>
                                        <p:cTn id="51" dur="500"/>
                                        <p:tgtEl>
                                          <p:spTgt spid="257035"/>
                                        </p:tgtEl>
                                      </p:cBhvr>
                                    </p:animEffect>
                                  </p:childTnLst>
                                </p:cTn>
                              </p:par>
                            </p:childTnLst>
                          </p:cTn>
                        </p:par>
                        <p:par>
                          <p:cTn id="52" fill="hold" nodeType="afterGroup">
                            <p:stCondLst>
                              <p:cond delay="6000"/>
                            </p:stCondLst>
                            <p:childTnLst>
                              <p:par>
                                <p:cTn id="53" presetID="9" presetClass="entr" presetSubtype="0" fill="hold" nodeType="afterEffect">
                                  <p:stCondLst>
                                    <p:cond delay="0"/>
                                  </p:stCondLst>
                                  <p:childTnLst>
                                    <p:set>
                                      <p:cBhvr>
                                        <p:cTn id="54" dur="1" fill="hold">
                                          <p:stCondLst>
                                            <p:cond delay="0"/>
                                          </p:stCondLst>
                                        </p:cTn>
                                        <p:tgtEl>
                                          <p:spTgt spid="257036"/>
                                        </p:tgtEl>
                                        <p:attrNameLst>
                                          <p:attrName>style.visibility</p:attrName>
                                        </p:attrNameLst>
                                      </p:cBhvr>
                                      <p:to>
                                        <p:strVal val="visible"/>
                                      </p:to>
                                    </p:set>
                                    <p:animEffect transition="in" filter="dissolve">
                                      <p:cBhvr>
                                        <p:cTn id="55" dur="500"/>
                                        <p:tgtEl>
                                          <p:spTgt spid="257036"/>
                                        </p:tgtEl>
                                      </p:cBhvr>
                                    </p:animEffect>
                                  </p:childTnLst>
                                </p:cTn>
                              </p:par>
                            </p:childTnLst>
                          </p:cTn>
                        </p:par>
                        <p:par>
                          <p:cTn id="56" fill="hold" nodeType="afterGroup">
                            <p:stCondLst>
                              <p:cond delay="6500"/>
                            </p:stCondLst>
                            <p:childTnLst>
                              <p:par>
                                <p:cTn id="57" presetID="9" presetClass="entr" presetSubtype="0" fill="hold" nodeType="afterEffect">
                                  <p:stCondLst>
                                    <p:cond delay="0"/>
                                  </p:stCondLst>
                                  <p:childTnLst>
                                    <p:set>
                                      <p:cBhvr>
                                        <p:cTn id="58" dur="1" fill="hold">
                                          <p:stCondLst>
                                            <p:cond delay="0"/>
                                          </p:stCondLst>
                                        </p:cTn>
                                        <p:tgtEl>
                                          <p:spTgt spid="257041"/>
                                        </p:tgtEl>
                                        <p:attrNameLst>
                                          <p:attrName>style.visibility</p:attrName>
                                        </p:attrNameLst>
                                      </p:cBhvr>
                                      <p:to>
                                        <p:strVal val="visible"/>
                                      </p:to>
                                    </p:set>
                                    <p:animEffect transition="in" filter="dissolve">
                                      <p:cBhvr>
                                        <p:cTn id="59" dur="500"/>
                                        <p:tgtEl>
                                          <p:spTgt spid="257041"/>
                                        </p:tgtEl>
                                      </p:cBhvr>
                                    </p:animEffect>
                                  </p:childTnLst>
                                </p:cTn>
                              </p:par>
                            </p:childTnLst>
                          </p:cTn>
                        </p:par>
                        <p:par>
                          <p:cTn id="60" fill="hold" nodeType="afterGroup">
                            <p:stCondLst>
                              <p:cond delay="7000"/>
                            </p:stCondLst>
                            <p:childTnLst>
                              <p:par>
                                <p:cTn id="61" presetID="9" presetClass="entr" presetSubtype="0" fill="hold" nodeType="afterEffect">
                                  <p:stCondLst>
                                    <p:cond delay="0"/>
                                  </p:stCondLst>
                                  <p:childTnLst>
                                    <p:set>
                                      <p:cBhvr>
                                        <p:cTn id="62" dur="1" fill="hold">
                                          <p:stCondLst>
                                            <p:cond delay="0"/>
                                          </p:stCondLst>
                                        </p:cTn>
                                        <p:tgtEl>
                                          <p:spTgt spid="257057"/>
                                        </p:tgtEl>
                                        <p:attrNameLst>
                                          <p:attrName>style.visibility</p:attrName>
                                        </p:attrNameLst>
                                      </p:cBhvr>
                                      <p:to>
                                        <p:strVal val="visible"/>
                                      </p:to>
                                    </p:set>
                                    <p:animEffect transition="in" filter="dissolve">
                                      <p:cBhvr>
                                        <p:cTn id="63" dur="500"/>
                                        <p:tgtEl>
                                          <p:spTgt spid="257057"/>
                                        </p:tgtEl>
                                      </p:cBhvr>
                                    </p:animEffect>
                                  </p:childTnLst>
                                </p:cTn>
                              </p:par>
                            </p:childTnLst>
                          </p:cTn>
                        </p:par>
                        <p:par>
                          <p:cTn id="64" fill="hold" nodeType="afterGroup">
                            <p:stCondLst>
                              <p:cond delay="7500"/>
                            </p:stCondLst>
                            <p:childTnLst>
                              <p:par>
                                <p:cTn id="65" presetID="9" presetClass="entr" presetSubtype="0" fill="hold" grpId="0" nodeType="afterEffect">
                                  <p:stCondLst>
                                    <p:cond delay="0"/>
                                  </p:stCondLst>
                                  <p:childTnLst>
                                    <p:set>
                                      <p:cBhvr>
                                        <p:cTn id="66" dur="1" fill="hold">
                                          <p:stCondLst>
                                            <p:cond delay="0"/>
                                          </p:stCondLst>
                                        </p:cTn>
                                        <p:tgtEl>
                                          <p:spTgt spid="257044"/>
                                        </p:tgtEl>
                                        <p:attrNameLst>
                                          <p:attrName>style.visibility</p:attrName>
                                        </p:attrNameLst>
                                      </p:cBhvr>
                                      <p:to>
                                        <p:strVal val="visible"/>
                                      </p:to>
                                    </p:set>
                                    <p:animEffect transition="in" filter="dissolve">
                                      <p:cBhvr>
                                        <p:cTn id="67" dur="500"/>
                                        <p:tgtEl>
                                          <p:spTgt spid="257044"/>
                                        </p:tgtEl>
                                      </p:cBhvr>
                                    </p:animEffect>
                                  </p:childTnLst>
                                </p:cTn>
                              </p:par>
                            </p:childTnLst>
                          </p:cTn>
                        </p:par>
                        <p:par>
                          <p:cTn id="68" fill="hold" nodeType="afterGroup">
                            <p:stCondLst>
                              <p:cond delay="8000"/>
                            </p:stCondLst>
                            <p:childTnLst>
                              <p:par>
                                <p:cTn id="69" presetID="9" presetClass="entr" presetSubtype="0" fill="hold" nodeType="afterEffect">
                                  <p:stCondLst>
                                    <p:cond delay="0"/>
                                  </p:stCondLst>
                                  <p:childTnLst>
                                    <p:set>
                                      <p:cBhvr>
                                        <p:cTn id="70" dur="1" fill="hold">
                                          <p:stCondLst>
                                            <p:cond delay="0"/>
                                          </p:stCondLst>
                                        </p:cTn>
                                        <p:tgtEl>
                                          <p:spTgt spid="257060"/>
                                        </p:tgtEl>
                                        <p:attrNameLst>
                                          <p:attrName>style.visibility</p:attrName>
                                        </p:attrNameLst>
                                      </p:cBhvr>
                                      <p:to>
                                        <p:strVal val="visible"/>
                                      </p:to>
                                    </p:set>
                                    <p:animEffect transition="in" filter="dissolve">
                                      <p:cBhvr>
                                        <p:cTn id="71" dur="500"/>
                                        <p:tgtEl>
                                          <p:spTgt spid="257060"/>
                                        </p:tgtEl>
                                      </p:cBhvr>
                                    </p:animEffect>
                                  </p:childTnLst>
                                </p:cTn>
                              </p:par>
                            </p:childTnLst>
                          </p:cTn>
                        </p:par>
                        <p:par>
                          <p:cTn id="72" fill="hold" nodeType="afterGroup">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257066"/>
                                        </p:tgtEl>
                                        <p:attrNameLst>
                                          <p:attrName>style.visibility</p:attrName>
                                        </p:attrNameLst>
                                      </p:cBhvr>
                                      <p:to>
                                        <p:strVal val="visible"/>
                                      </p:to>
                                    </p:set>
                                    <p:animEffect transition="in" filter="dissolve">
                                      <p:cBhvr>
                                        <p:cTn id="75" dur="500"/>
                                        <p:tgtEl>
                                          <p:spTgt spid="257066"/>
                                        </p:tgtEl>
                                      </p:cBhvr>
                                    </p:animEffect>
                                  </p:childTnLst>
                                </p:cTn>
                              </p:par>
                            </p:childTnLst>
                          </p:cTn>
                        </p:par>
                        <p:par>
                          <p:cTn id="76" fill="hold" nodeType="afterGroup">
                            <p:stCondLst>
                              <p:cond delay="9000"/>
                            </p:stCondLst>
                            <p:childTnLst>
                              <p:par>
                                <p:cTn id="77" presetID="9" presetClass="entr" presetSubtype="0" fill="hold" nodeType="afterEffect">
                                  <p:stCondLst>
                                    <p:cond delay="0"/>
                                  </p:stCondLst>
                                  <p:childTnLst>
                                    <p:set>
                                      <p:cBhvr>
                                        <p:cTn id="78" dur="1" fill="hold">
                                          <p:stCondLst>
                                            <p:cond delay="0"/>
                                          </p:stCondLst>
                                        </p:cTn>
                                        <p:tgtEl>
                                          <p:spTgt spid="257063"/>
                                        </p:tgtEl>
                                        <p:attrNameLst>
                                          <p:attrName>style.visibility</p:attrName>
                                        </p:attrNameLst>
                                      </p:cBhvr>
                                      <p:to>
                                        <p:strVal val="visible"/>
                                      </p:to>
                                    </p:set>
                                    <p:animEffect transition="in" filter="dissolve">
                                      <p:cBhvr>
                                        <p:cTn id="79" dur="500"/>
                                        <p:tgtEl>
                                          <p:spTgt spid="257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animBg="1" autoUpdateAnimBg="0"/>
      <p:bldP spid="257027" grpId="0" animBg="1" autoUpdateAnimBg="0"/>
      <p:bldP spid="257028" grpId="0" animBg="1" autoUpdateAnimBg="0"/>
      <p:bldP spid="257037" grpId="0" animBg="1" autoUpdateAnimBg="0"/>
      <p:bldP spid="257044" grpId="0" animBg="1" autoUpdateAnimBg="0"/>
      <p:bldP spid="25706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E47F7211-DAF1-7C5A-0A53-D4FA1570372A}"/>
              </a:ext>
            </a:extLst>
          </p:cNvPr>
          <p:cNvPicPr>
            <a:picLocks noChangeAspect="1"/>
          </p:cNvPicPr>
          <p:nvPr/>
        </p:nvPicPr>
        <p:blipFill rotWithShape="1">
          <a:blip r:embed="rId2"/>
          <a:srcRect b="6392"/>
          <a:stretch/>
        </p:blipFill>
        <p:spPr>
          <a:xfrm>
            <a:off x="0" y="0"/>
            <a:ext cx="12192000" cy="6858000"/>
          </a:xfrm>
          <a:prstGeom prst="rect">
            <a:avLst/>
          </a:prstGeom>
        </p:spPr>
      </p:pic>
    </p:spTree>
    <p:extLst>
      <p:ext uri="{BB962C8B-B14F-4D97-AF65-F5344CB8AC3E}">
        <p14:creationId xmlns:p14="http://schemas.microsoft.com/office/powerpoint/2010/main" val="4052177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5B973396-70B4-62C2-5C42-B92EBE111E15}"/>
              </a:ext>
            </a:extLst>
          </p:cNvPr>
          <p:cNvPicPr>
            <a:picLocks noChangeAspect="1"/>
          </p:cNvPicPr>
          <p:nvPr/>
        </p:nvPicPr>
        <p:blipFill rotWithShape="1">
          <a:blip r:embed="rId2"/>
          <a:srcRect t="1" b="5560"/>
          <a:stretch/>
        </p:blipFill>
        <p:spPr>
          <a:xfrm>
            <a:off x="0" y="0"/>
            <a:ext cx="12192000" cy="6858000"/>
          </a:xfrm>
          <a:prstGeom prst="rect">
            <a:avLst/>
          </a:prstGeom>
        </p:spPr>
      </p:pic>
    </p:spTree>
    <p:extLst>
      <p:ext uri="{BB962C8B-B14F-4D97-AF65-F5344CB8AC3E}">
        <p14:creationId xmlns:p14="http://schemas.microsoft.com/office/powerpoint/2010/main" val="5039402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D4568D52-6948-9EAF-AB7E-582A2A3B8A8E}"/>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p14="http://schemas.microsoft.com/office/powerpoint/2010/main" val="12860331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C56F-800B-FFD8-9BC5-DF3D8C127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34871FF-6DF8-3AE6-99C5-AB33C89CBBC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65248B90-5DC9-C79B-8225-981291E9144B}"/>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p14="http://schemas.microsoft.com/office/powerpoint/2010/main" val="11601624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Lightbox">
            <a:extLst>
              <a:ext uri="{FF2B5EF4-FFF2-40B4-BE49-F238E27FC236}">
                <a16:creationId xmlns="" xmlns:a16="http://schemas.microsoft.com/office/drawing/2014/main" id="{EE667167-E583-6D7B-1374-5FF6133E7B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69287" y="4183247"/>
            <a:ext cx="6868484" cy="21624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 xmlns:a16="http://schemas.microsoft.com/office/drawing/2014/main" id="{3E2ECD49-8D97-AA89-0A14-CDDE02D23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1" y="2413262"/>
            <a:ext cx="4995717" cy="43269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D798A1C1-9486-B5BE-42A6-643F5722EF12}"/>
              </a:ext>
            </a:extLst>
          </p:cNvPr>
          <p:cNvSpPr txBox="1"/>
          <p:nvPr/>
        </p:nvSpPr>
        <p:spPr>
          <a:xfrm>
            <a:off x="501978" y="512276"/>
            <a:ext cx="11262674" cy="1815882"/>
          </a:xfrm>
          <a:prstGeom prst="rect">
            <a:avLst/>
          </a:prstGeom>
          <a:noFill/>
        </p:spPr>
        <p:txBody>
          <a:bodyPr wrap="square">
            <a:spAutoFit/>
          </a:bodyPr>
          <a:lstStyle/>
          <a:p>
            <a:pPr algn="just"/>
            <a:r>
              <a:rPr lang="en-GB" sz="2800" b="0" i="0" dirty="0">
                <a:solidFill>
                  <a:srgbClr val="273239"/>
                </a:solidFill>
                <a:effectLst/>
                <a:latin typeface="Tw Cen MT" panose="020B0602020104020603" pitchFamily="34" charset="0"/>
              </a:rPr>
              <a:t>Now, for each item, the </a:t>
            </a:r>
            <a:r>
              <a:rPr lang="en-GB" sz="2800" b="1" i="0" dirty="0">
                <a:solidFill>
                  <a:srgbClr val="273239"/>
                </a:solidFill>
                <a:effectLst/>
                <a:latin typeface="Tw Cen MT" panose="020B0602020104020603" pitchFamily="34" charset="0"/>
              </a:rPr>
              <a:t>Conditional Pattern Base</a:t>
            </a:r>
            <a:r>
              <a:rPr lang="en-GB" sz="2800" b="0" i="0" dirty="0">
                <a:solidFill>
                  <a:srgbClr val="273239"/>
                </a:solidFill>
                <a:effectLst/>
                <a:latin typeface="Tw Cen MT" panose="020B0602020104020603" pitchFamily="34" charset="0"/>
              </a:rPr>
              <a:t> is computed which is path labels of all the paths which lead to any node of the given item in the frequent-pattern tree. Note that the items in the below table are arranged in the ascending order of their frequencies. </a:t>
            </a:r>
            <a:endParaRPr lang="en-IN" sz="2800" dirty="0">
              <a:latin typeface="Tw Cen MT" panose="020B0602020104020603" pitchFamily="34" charset="0"/>
            </a:endParaRPr>
          </a:p>
        </p:txBody>
      </p:sp>
    </p:spTree>
    <p:extLst>
      <p:ext uri="{BB962C8B-B14F-4D97-AF65-F5344CB8AC3E}">
        <p14:creationId xmlns:p14="http://schemas.microsoft.com/office/powerpoint/2010/main" val="17057987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798A1C1-9486-B5BE-42A6-643F5722EF12}"/>
              </a:ext>
            </a:extLst>
          </p:cNvPr>
          <p:cNvSpPr txBox="1"/>
          <p:nvPr/>
        </p:nvSpPr>
        <p:spPr>
          <a:xfrm>
            <a:off x="501978" y="512276"/>
            <a:ext cx="11262674" cy="2246769"/>
          </a:xfrm>
          <a:prstGeom prst="rect">
            <a:avLst/>
          </a:prstGeom>
          <a:noFill/>
        </p:spPr>
        <p:txBody>
          <a:bodyPr wrap="square">
            <a:spAutoFit/>
          </a:bodyPr>
          <a:lstStyle/>
          <a:p>
            <a:pPr algn="just" fontAlgn="base"/>
            <a:r>
              <a:rPr lang="en-GB" sz="2800" b="0" i="0" dirty="0">
                <a:solidFill>
                  <a:srgbClr val="273239"/>
                </a:solidFill>
                <a:effectLst/>
                <a:latin typeface="Sitka Banner" pitchFamily="2" charset="0"/>
              </a:rPr>
              <a:t>Now for each item, the </a:t>
            </a:r>
            <a:r>
              <a:rPr lang="en-GB" sz="2800" b="1" i="0" dirty="0">
                <a:solidFill>
                  <a:srgbClr val="273239"/>
                </a:solidFill>
                <a:effectLst/>
                <a:latin typeface="Sitka Banner" pitchFamily="2" charset="0"/>
              </a:rPr>
              <a:t>Conditional Frequent Pattern Tree is built.</a:t>
            </a:r>
            <a:r>
              <a:rPr lang="en-GB" sz="2800" b="0" i="0" dirty="0">
                <a:solidFill>
                  <a:srgbClr val="273239"/>
                </a:solidFill>
                <a:effectLst/>
                <a:latin typeface="Sitka Banner" pitchFamily="2" charset="0"/>
              </a:rPr>
              <a:t> It is done by taking the set of elements that is common in all the paths in the Conditional Pattern Base of that item and calculating its support count by summing the support counts of all the paths in the Conditional Pattern Base. </a:t>
            </a:r>
          </a:p>
          <a:p>
            <a:pPr algn="l" fontAlgn="base"/>
            <a:r>
              <a:rPr lang="en-GB" sz="2800" b="0" i="0" dirty="0">
                <a:solidFill>
                  <a:srgbClr val="273239"/>
                </a:solidFill>
                <a:effectLst/>
                <a:latin typeface="urw-din"/>
              </a:rPr>
              <a:t> </a:t>
            </a:r>
          </a:p>
        </p:txBody>
      </p:sp>
      <p:pic>
        <p:nvPicPr>
          <p:cNvPr id="2050" name="Picture 2" descr="Lightbox">
            <a:extLst>
              <a:ext uri="{FF2B5EF4-FFF2-40B4-BE49-F238E27FC236}">
                <a16:creationId xmlns="" xmlns:a16="http://schemas.microsoft.com/office/drawing/2014/main" id="{C46655C5-DF2A-228D-AA52-A10ED37FA6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587598"/>
            <a:ext cx="5857346" cy="3113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 xmlns:a16="http://schemas.microsoft.com/office/drawing/2014/main" id="{8158269F-A2EA-6A0E-7426-C4061B0F1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972" y="2557606"/>
            <a:ext cx="5964702" cy="335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5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798A1C1-9486-B5BE-42A6-643F5722EF12}"/>
              </a:ext>
            </a:extLst>
          </p:cNvPr>
          <p:cNvSpPr txBox="1"/>
          <p:nvPr/>
        </p:nvSpPr>
        <p:spPr>
          <a:xfrm>
            <a:off x="501978" y="512276"/>
            <a:ext cx="11262674" cy="1384995"/>
          </a:xfrm>
          <a:prstGeom prst="rect">
            <a:avLst/>
          </a:prstGeom>
          <a:noFill/>
        </p:spPr>
        <p:txBody>
          <a:bodyPr wrap="square">
            <a:spAutoFit/>
          </a:bodyPr>
          <a:lstStyle/>
          <a:p>
            <a:pPr algn="just" fontAlgn="base"/>
            <a:r>
              <a:rPr lang="en-GB" sz="2800" b="0" i="0" dirty="0">
                <a:solidFill>
                  <a:srgbClr val="273239"/>
                </a:solidFill>
                <a:effectLst/>
                <a:latin typeface="urw-din"/>
              </a:rPr>
              <a:t>From the Conditional Frequent Pattern tree, the </a:t>
            </a:r>
            <a:r>
              <a:rPr lang="en-GB" sz="2800" b="1" i="0" dirty="0">
                <a:solidFill>
                  <a:srgbClr val="273239"/>
                </a:solidFill>
                <a:effectLst/>
                <a:latin typeface="urw-din"/>
              </a:rPr>
              <a:t>Frequent Pattern rules</a:t>
            </a:r>
            <a:r>
              <a:rPr lang="en-GB" sz="2800" b="0" i="0" dirty="0">
                <a:solidFill>
                  <a:srgbClr val="273239"/>
                </a:solidFill>
                <a:effectLst/>
                <a:latin typeface="urw-din"/>
              </a:rPr>
              <a:t> are generated by pairing the items of the Conditional Frequent Pattern Tree set to the corresponding to the item as given in the below table.  </a:t>
            </a:r>
          </a:p>
        </p:txBody>
      </p:sp>
      <p:pic>
        <p:nvPicPr>
          <p:cNvPr id="3074" name="Picture 2">
            <a:extLst>
              <a:ext uri="{FF2B5EF4-FFF2-40B4-BE49-F238E27FC236}">
                <a16:creationId xmlns="" xmlns:a16="http://schemas.microsoft.com/office/drawing/2014/main" id="{8158269F-A2EA-6A0E-7426-C4061B0F1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823" y="2318456"/>
            <a:ext cx="5786279" cy="37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5713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82D32B-17CE-FFD5-0554-A7368CAFE2D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7950AF2A-4D6F-8141-52E1-14B2913254A7}"/>
              </a:ext>
            </a:extLst>
          </p:cNvPr>
          <p:cNvPicPr>
            <a:picLocks noGrp="1" noChangeAspect="1"/>
          </p:cNvPicPr>
          <p:nvPr>
            <p:ph idx="1"/>
          </p:nvPr>
        </p:nvPicPr>
        <p:blipFill rotWithShape="1">
          <a:blip r:embed="rId2"/>
          <a:srcRect l="1" r="-126" b="8937"/>
          <a:stretch/>
        </p:blipFill>
        <p:spPr>
          <a:xfrm>
            <a:off x="0" y="0"/>
            <a:ext cx="12235992" cy="6858000"/>
          </a:xfrm>
        </p:spPr>
      </p:pic>
    </p:spTree>
    <p:extLst>
      <p:ext uri="{BB962C8B-B14F-4D97-AF65-F5344CB8AC3E}">
        <p14:creationId xmlns:p14="http://schemas.microsoft.com/office/powerpoint/2010/main" val="2094088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375EE6-0BEB-363C-F6A9-0C0589C629F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108EB13B-C44F-7E52-5152-BFD428B96C9F}"/>
              </a:ext>
            </a:extLst>
          </p:cNvPr>
          <p:cNvPicPr>
            <a:picLocks noGrp="1" noChangeAspect="1"/>
          </p:cNvPicPr>
          <p:nvPr>
            <p:ph idx="1"/>
          </p:nvPr>
        </p:nvPicPr>
        <p:blipFill rotWithShape="1">
          <a:blip r:embed="rId2"/>
          <a:srcRect r="1458" b="6516"/>
          <a:stretch/>
        </p:blipFill>
        <p:spPr>
          <a:xfrm>
            <a:off x="0" y="0"/>
            <a:ext cx="12192000" cy="6858000"/>
          </a:xfrm>
        </p:spPr>
      </p:pic>
    </p:spTree>
    <p:extLst>
      <p:ext uri="{BB962C8B-B14F-4D97-AF65-F5344CB8AC3E}">
        <p14:creationId xmlns:p14="http://schemas.microsoft.com/office/powerpoint/2010/main" val="34713661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F8F0A6-F0C6-3E99-8BE4-BCECBC5A956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2118B33A-2614-DA83-011A-05F3C9ECF8BE}"/>
              </a:ext>
            </a:extLst>
          </p:cNvPr>
          <p:cNvPicPr>
            <a:picLocks noGrp="1" noChangeAspect="1"/>
          </p:cNvPicPr>
          <p:nvPr>
            <p:ph idx="1"/>
          </p:nvPr>
        </p:nvPicPr>
        <p:blipFill rotWithShape="1">
          <a:blip r:embed="rId2"/>
          <a:srcRect r="606" b="6988"/>
          <a:stretch/>
        </p:blipFill>
        <p:spPr>
          <a:xfrm>
            <a:off x="0" y="0"/>
            <a:ext cx="12192000" cy="6858000"/>
          </a:xfrm>
        </p:spPr>
      </p:pic>
    </p:spTree>
    <p:extLst>
      <p:ext uri="{BB962C8B-B14F-4D97-AF65-F5344CB8AC3E}">
        <p14:creationId xmlns:p14="http://schemas.microsoft.com/office/powerpoint/2010/main" val="3282693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97" name="Group 89">
            <a:extLst>
              <a:ext uri="{FF2B5EF4-FFF2-40B4-BE49-F238E27FC236}">
                <a16:creationId xmlns="" xmlns:a16="http://schemas.microsoft.com/office/drawing/2014/main" id="{6A43C002-63FC-6F73-9243-8021DCEA5790}"/>
              </a:ext>
            </a:extLst>
          </p:cNvPr>
          <p:cNvGrpSpPr>
            <a:grpSpLocks/>
          </p:cNvGrpSpPr>
          <p:nvPr/>
        </p:nvGrpSpPr>
        <p:grpSpPr bwMode="auto">
          <a:xfrm>
            <a:off x="2486025" y="1851026"/>
            <a:ext cx="3486150" cy="4297363"/>
            <a:chOff x="446" y="1166"/>
            <a:chExt cx="2196" cy="2707"/>
          </a:xfrm>
        </p:grpSpPr>
        <p:grpSp>
          <p:nvGrpSpPr>
            <p:cNvPr id="119813" name="Group 5">
              <a:extLst>
                <a:ext uri="{FF2B5EF4-FFF2-40B4-BE49-F238E27FC236}">
                  <a16:creationId xmlns="" xmlns:a16="http://schemas.microsoft.com/office/drawing/2014/main" id="{1B0E1C02-254E-2DB0-AA48-4F9B8A56BF34}"/>
                </a:ext>
              </a:extLst>
            </p:cNvPr>
            <p:cNvGrpSpPr>
              <a:grpSpLocks/>
            </p:cNvGrpSpPr>
            <p:nvPr/>
          </p:nvGrpSpPr>
          <p:grpSpPr bwMode="auto">
            <a:xfrm flipV="1">
              <a:off x="1277" y="1166"/>
              <a:ext cx="534" cy="509"/>
              <a:chOff x="1398" y="1777"/>
              <a:chExt cx="2223" cy="2126"/>
            </a:xfrm>
          </p:grpSpPr>
          <p:sp>
            <p:nvSpPr>
              <p:cNvPr id="119814" name="Oval 6">
                <a:extLst>
                  <a:ext uri="{FF2B5EF4-FFF2-40B4-BE49-F238E27FC236}">
                    <a16:creationId xmlns="" xmlns:a16="http://schemas.microsoft.com/office/drawing/2014/main" id="{F9EFDC03-CC95-7012-3563-1B2CC0AC8E8B}"/>
                  </a:ext>
                </a:extLst>
              </p:cNvPr>
              <p:cNvSpPr>
                <a:spLocks noChangeArrowheads="1"/>
              </p:cNvSpPr>
              <p:nvPr/>
            </p:nvSpPr>
            <p:spPr bwMode="auto">
              <a:xfrm>
                <a:off x="1659" y="3156"/>
                <a:ext cx="1714" cy="747"/>
              </a:xfrm>
              <a:prstGeom prst="ellipse">
                <a:avLst/>
              </a:prstGeom>
              <a:solidFill>
                <a:srgbClr val="202020"/>
              </a:solidFill>
              <a:ln w="12700">
                <a:solidFill>
                  <a:srgbClr val="000000"/>
                </a:solidFill>
                <a:round/>
                <a:headEnd/>
                <a:tailEnd/>
              </a:ln>
            </p:spPr>
            <p:txBody>
              <a:bodyPr/>
              <a:lstStyle/>
              <a:p>
                <a:endParaRPr lang="en-IN"/>
              </a:p>
            </p:txBody>
          </p:sp>
          <p:sp>
            <p:nvSpPr>
              <p:cNvPr id="119815" name="Freeform 7">
                <a:extLst>
                  <a:ext uri="{FF2B5EF4-FFF2-40B4-BE49-F238E27FC236}">
                    <a16:creationId xmlns="" xmlns:a16="http://schemas.microsoft.com/office/drawing/2014/main" id="{BBBE925E-49AF-AE97-C8AA-AD93E8D5C4A3}"/>
                  </a:ext>
                </a:extLst>
              </p:cNvPr>
              <p:cNvSpPr>
                <a:spLocks/>
              </p:cNvSpPr>
              <p:nvPr/>
            </p:nvSpPr>
            <p:spPr bwMode="auto">
              <a:xfrm>
                <a:off x="1659" y="1977"/>
                <a:ext cx="858" cy="1535"/>
              </a:xfrm>
              <a:custGeom>
                <a:avLst/>
                <a:gdLst>
                  <a:gd name="T0" fmla="*/ 97 w 858"/>
                  <a:gd name="T1" fmla="*/ 0 h 1535"/>
                  <a:gd name="T2" fmla="*/ 121 w 858"/>
                  <a:gd name="T3" fmla="*/ 210 h 1535"/>
                  <a:gd name="T4" fmla="*/ 128 w 858"/>
                  <a:gd name="T5" fmla="*/ 329 h 1535"/>
                  <a:gd name="T6" fmla="*/ 136 w 858"/>
                  <a:gd name="T7" fmla="*/ 459 h 1535"/>
                  <a:gd name="T8" fmla="*/ 144 w 858"/>
                  <a:gd name="T9" fmla="*/ 582 h 1535"/>
                  <a:gd name="T10" fmla="*/ 145 w 858"/>
                  <a:gd name="T11" fmla="*/ 708 h 1535"/>
                  <a:gd name="T12" fmla="*/ 140 w 858"/>
                  <a:gd name="T13" fmla="*/ 801 h 1535"/>
                  <a:gd name="T14" fmla="*/ 129 w 858"/>
                  <a:gd name="T15" fmla="*/ 919 h 1535"/>
                  <a:gd name="T16" fmla="*/ 108 w 858"/>
                  <a:gd name="T17" fmla="*/ 1067 h 1535"/>
                  <a:gd name="T18" fmla="*/ 81 w 858"/>
                  <a:gd name="T19" fmla="*/ 1214 h 1535"/>
                  <a:gd name="T20" fmla="*/ 43 w 858"/>
                  <a:gd name="T21" fmla="*/ 1362 h 1535"/>
                  <a:gd name="T22" fmla="*/ 0 w 858"/>
                  <a:gd name="T23" fmla="*/ 1535 h 1535"/>
                  <a:gd name="T24" fmla="*/ 858 w 858"/>
                  <a:gd name="T25" fmla="*/ 1535 h 1535"/>
                  <a:gd name="T26" fmla="*/ 858 w 858"/>
                  <a:gd name="T27" fmla="*/ 0 h 1535"/>
                  <a:gd name="T28" fmla="*/ 97 w 858"/>
                  <a:gd name="T29"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8" h="1535">
                    <a:moveTo>
                      <a:pt x="97" y="0"/>
                    </a:moveTo>
                    <a:lnTo>
                      <a:pt x="121" y="210"/>
                    </a:lnTo>
                    <a:lnTo>
                      <a:pt x="128" y="329"/>
                    </a:lnTo>
                    <a:lnTo>
                      <a:pt x="136" y="459"/>
                    </a:lnTo>
                    <a:lnTo>
                      <a:pt x="144" y="582"/>
                    </a:lnTo>
                    <a:lnTo>
                      <a:pt x="145" y="708"/>
                    </a:lnTo>
                    <a:lnTo>
                      <a:pt x="140" y="801"/>
                    </a:lnTo>
                    <a:lnTo>
                      <a:pt x="129" y="919"/>
                    </a:lnTo>
                    <a:lnTo>
                      <a:pt x="108" y="1067"/>
                    </a:lnTo>
                    <a:lnTo>
                      <a:pt x="81" y="1214"/>
                    </a:lnTo>
                    <a:lnTo>
                      <a:pt x="43" y="1362"/>
                    </a:lnTo>
                    <a:lnTo>
                      <a:pt x="0" y="1535"/>
                    </a:lnTo>
                    <a:lnTo>
                      <a:pt x="858" y="1535"/>
                    </a:lnTo>
                    <a:lnTo>
                      <a:pt x="858" y="0"/>
                    </a:lnTo>
                    <a:lnTo>
                      <a:pt x="97" y="0"/>
                    </a:lnTo>
                    <a:close/>
                  </a:path>
                </a:pathLst>
              </a:custGeom>
              <a:solidFill>
                <a:srgbClr val="202020"/>
              </a:solidFill>
              <a:ln w="12700">
                <a:solidFill>
                  <a:srgbClr val="000000"/>
                </a:solidFill>
                <a:prstDash val="solid"/>
                <a:round/>
                <a:headEnd/>
                <a:tailEnd/>
              </a:ln>
            </p:spPr>
            <p:txBody>
              <a:bodyPr/>
              <a:lstStyle/>
              <a:p>
                <a:endParaRPr lang="en-IN"/>
              </a:p>
            </p:txBody>
          </p:sp>
          <p:sp>
            <p:nvSpPr>
              <p:cNvPr id="119816" name="Freeform 8">
                <a:extLst>
                  <a:ext uri="{FF2B5EF4-FFF2-40B4-BE49-F238E27FC236}">
                    <a16:creationId xmlns="" xmlns:a16="http://schemas.microsoft.com/office/drawing/2014/main" id="{4EDA0D1E-06E4-F506-1CC5-6B222ABEDDE4}"/>
                  </a:ext>
                </a:extLst>
              </p:cNvPr>
              <p:cNvSpPr>
                <a:spLocks/>
              </p:cNvSpPr>
              <p:nvPr/>
            </p:nvSpPr>
            <p:spPr bwMode="auto">
              <a:xfrm>
                <a:off x="2509" y="1977"/>
                <a:ext cx="858" cy="1535"/>
              </a:xfrm>
              <a:custGeom>
                <a:avLst/>
                <a:gdLst>
                  <a:gd name="T0" fmla="*/ 760 w 858"/>
                  <a:gd name="T1" fmla="*/ 0 h 1535"/>
                  <a:gd name="T2" fmla="*/ 736 w 858"/>
                  <a:gd name="T3" fmla="*/ 210 h 1535"/>
                  <a:gd name="T4" fmla="*/ 729 w 858"/>
                  <a:gd name="T5" fmla="*/ 329 h 1535"/>
                  <a:gd name="T6" fmla="*/ 721 w 858"/>
                  <a:gd name="T7" fmla="*/ 459 h 1535"/>
                  <a:gd name="T8" fmla="*/ 713 w 858"/>
                  <a:gd name="T9" fmla="*/ 582 h 1535"/>
                  <a:gd name="T10" fmla="*/ 712 w 858"/>
                  <a:gd name="T11" fmla="*/ 708 h 1535"/>
                  <a:gd name="T12" fmla="*/ 717 w 858"/>
                  <a:gd name="T13" fmla="*/ 801 h 1535"/>
                  <a:gd name="T14" fmla="*/ 728 w 858"/>
                  <a:gd name="T15" fmla="*/ 919 h 1535"/>
                  <a:gd name="T16" fmla="*/ 750 w 858"/>
                  <a:gd name="T17" fmla="*/ 1067 h 1535"/>
                  <a:gd name="T18" fmla="*/ 777 w 858"/>
                  <a:gd name="T19" fmla="*/ 1214 h 1535"/>
                  <a:gd name="T20" fmla="*/ 814 w 858"/>
                  <a:gd name="T21" fmla="*/ 1362 h 1535"/>
                  <a:gd name="T22" fmla="*/ 858 w 858"/>
                  <a:gd name="T23" fmla="*/ 1535 h 1535"/>
                  <a:gd name="T24" fmla="*/ 0 w 858"/>
                  <a:gd name="T25" fmla="*/ 1535 h 1535"/>
                  <a:gd name="T26" fmla="*/ 0 w 858"/>
                  <a:gd name="T27" fmla="*/ 0 h 1535"/>
                  <a:gd name="T28" fmla="*/ 760 w 858"/>
                  <a:gd name="T29"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8" h="1535">
                    <a:moveTo>
                      <a:pt x="760" y="0"/>
                    </a:moveTo>
                    <a:lnTo>
                      <a:pt x="736" y="210"/>
                    </a:lnTo>
                    <a:lnTo>
                      <a:pt x="729" y="329"/>
                    </a:lnTo>
                    <a:lnTo>
                      <a:pt x="721" y="459"/>
                    </a:lnTo>
                    <a:lnTo>
                      <a:pt x="713" y="582"/>
                    </a:lnTo>
                    <a:lnTo>
                      <a:pt x="712" y="708"/>
                    </a:lnTo>
                    <a:lnTo>
                      <a:pt x="717" y="801"/>
                    </a:lnTo>
                    <a:lnTo>
                      <a:pt x="728" y="919"/>
                    </a:lnTo>
                    <a:lnTo>
                      <a:pt x="750" y="1067"/>
                    </a:lnTo>
                    <a:lnTo>
                      <a:pt x="777" y="1214"/>
                    </a:lnTo>
                    <a:lnTo>
                      <a:pt x="814" y="1362"/>
                    </a:lnTo>
                    <a:lnTo>
                      <a:pt x="858" y="1535"/>
                    </a:lnTo>
                    <a:lnTo>
                      <a:pt x="0" y="1535"/>
                    </a:lnTo>
                    <a:lnTo>
                      <a:pt x="0" y="0"/>
                    </a:lnTo>
                    <a:lnTo>
                      <a:pt x="760" y="0"/>
                    </a:lnTo>
                    <a:close/>
                  </a:path>
                </a:pathLst>
              </a:custGeom>
              <a:solidFill>
                <a:srgbClr val="202020"/>
              </a:solidFill>
              <a:ln w="12700">
                <a:solidFill>
                  <a:srgbClr val="000000"/>
                </a:solidFill>
                <a:prstDash val="solid"/>
                <a:round/>
                <a:headEnd/>
                <a:tailEnd/>
              </a:ln>
            </p:spPr>
            <p:txBody>
              <a:bodyPr/>
              <a:lstStyle/>
              <a:p>
                <a:endParaRPr lang="en-IN"/>
              </a:p>
            </p:txBody>
          </p:sp>
          <p:sp>
            <p:nvSpPr>
              <p:cNvPr id="119817" name="Freeform 9">
                <a:extLst>
                  <a:ext uri="{FF2B5EF4-FFF2-40B4-BE49-F238E27FC236}">
                    <a16:creationId xmlns="" xmlns:a16="http://schemas.microsoft.com/office/drawing/2014/main" id="{5EE42609-8703-5C24-A194-287AFE371CE7}"/>
                  </a:ext>
                </a:extLst>
              </p:cNvPr>
              <p:cNvSpPr>
                <a:spLocks/>
              </p:cNvSpPr>
              <p:nvPr/>
            </p:nvSpPr>
            <p:spPr bwMode="auto">
              <a:xfrm>
                <a:off x="1663" y="3496"/>
                <a:ext cx="1701" cy="36"/>
              </a:xfrm>
              <a:custGeom>
                <a:avLst/>
                <a:gdLst>
                  <a:gd name="T0" fmla="*/ 8 w 1701"/>
                  <a:gd name="T1" fmla="*/ 0 h 36"/>
                  <a:gd name="T2" fmla="*/ 0 w 1701"/>
                  <a:gd name="T3" fmla="*/ 36 h 36"/>
                  <a:gd name="T4" fmla="*/ 1701 w 1701"/>
                  <a:gd name="T5" fmla="*/ 36 h 36"/>
                  <a:gd name="T6" fmla="*/ 1697 w 1701"/>
                  <a:gd name="T7" fmla="*/ 0 h 36"/>
                  <a:gd name="T8" fmla="*/ 8 w 1701"/>
                  <a:gd name="T9" fmla="*/ 0 h 36"/>
                </a:gdLst>
                <a:ahLst/>
                <a:cxnLst>
                  <a:cxn ang="0">
                    <a:pos x="T0" y="T1"/>
                  </a:cxn>
                  <a:cxn ang="0">
                    <a:pos x="T2" y="T3"/>
                  </a:cxn>
                  <a:cxn ang="0">
                    <a:pos x="T4" y="T5"/>
                  </a:cxn>
                  <a:cxn ang="0">
                    <a:pos x="T6" y="T7"/>
                  </a:cxn>
                  <a:cxn ang="0">
                    <a:pos x="T8" y="T9"/>
                  </a:cxn>
                </a:cxnLst>
                <a:rect l="0" t="0" r="r" b="b"/>
                <a:pathLst>
                  <a:path w="1701" h="36">
                    <a:moveTo>
                      <a:pt x="8" y="0"/>
                    </a:moveTo>
                    <a:lnTo>
                      <a:pt x="0" y="36"/>
                    </a:lnTo>
                    <a:lnTo>
                      <a:pt x="1701" y="36"/>
                    </a:lnTo>
                    <a:lnTo>
                      <a:pt x="1697" y="0"/>
                    </a:lnTo>
                    <a:lnTo>
                      <a:pt x="8"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9818" name="Rectangle 10">
                <a:extLst>
                  <a:ext uri="{FF2B5EF4-FFF2-40B4-BE49-F238E27FC236}">
                    <a16:creationId xmlns="" xmlns:a16="http://schemas.microsoft.com/office/drawing/2014/main" id="{99ABD01C-B547-59A7-D879-1C5BBADAE215}"/>
                  </a:ext>
                </a:extLst>
              </p:cNvPr>
              <p:cNvSpPr>
                <a:spLocks noChangeArrowheads="1"/>
              </p:cNvSpPr>
              <p:nvPr/>
            </p:nvSpPr>
            <p:spPr bwMode="auto">
              <a:xfrm>
                <a:off x="2418" y="1926"/>
                <a:ext cx="189" cy="1648"/>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19819" name="Freeform 11">
                <a:extLst>
                  <a:ext uri="{FF2B5EF4-FFF2-40B4-BE49-F238E27FC236}">
                    <a16:creationId xmlns="" xmlns:a16="http://schemas.microsoft.com/office/drawing/2014/main" id="{1D9ED08B-D141-6F6B-2726-2C9BC42A7A74}"/>
                  </a:ext>
                </a:extLst>
              </p:cNvPr>
              <p:cNvSpPr>
                <a:spLocks/>
              </p:cNvSpPr>
              <p:nvPr/>
            </p:nvSpPr>
            <p:spPr bwMode="auto">
              <a:xfrm>
                <a:off x="1755" y="2036"/>
                <a:ext cx="300" cy="1731"/>
              </a:xfrm>
              <a:custGeom>
                <a:avLst/>
                <a:gdLst>
                  <a:gd name="T0" fmla="*/ 92 w 300"/>
                  <a:gd name="T1" fmla="*/ 0 h 1731"/>
                  <a:gd name="T2" fmla="*/ 126 w 300"/>
                  <a:gd name="T3" fmla="*/ 253 h 1731"/>
                  <a:gd name="T4" fmla="*/ 133 w 300"/>
                  <a:gd name="T5" fmla="*/ 376 h 1731"/>
                  <a:gd name="T6" fmla="*/ 141 w 300"/>
                  <a:gd name="T7" fmla="*/ 511 h 1731"/>
                  <a:gd name="T8" fmla="*/ 150 w 300"/>
                  <a:gd name="T9" fmla="*/ 642 h 1731"/>
                  <a:gd name="T10" fmla="*/ 152 w 300"/>
                  <a:gd name="T11" fmla="*/ 774 h 1731"/>
                  <a:gd name="T12" fmla="*/ 146 w 300"/>
                  <a:gd name="T13" fmla="*/ 871 h 1731"/>
                  <a:gd name="T14" fmla="*/ 134 w 300"/>
                  <a:gd name="T15" fmla="*/ 993 h 1731"/>
                  <a:gd name="T16" fmla="*/ 113 w 300"/>
                  <a:gd name="T17" fmla="*/ 1148 h 1731"/>
                  <a:gd name="T18" fmla="*/ 84 w 300"/>
                  <a:gd name="T19" fmla="*/ 1302 h 1731"/>
                  <a:gd name="T20" fmla="*/ 44 w 300"/>
                  <a:gd name="T21" fmla="*/ 1457 h 1731"/>
                  <a:gd name="T22" fmla="*/ 0 w 300"/>
                  <a:gd name="T23" fmla="*/ 1637 h 1731"/>
                  <a:gd name="T24" fmla="*/ 35 w 300"/>
                  <a:gd name="T25" fmla="*/ 1668 h 1731"/>
                  <a:gd name="T26" fmla="*/ 84 w 300"/>
                  <a:gd name="T27" fmla="*/ 1697 h 1731"/>
                  <a:gd name="T28" fmla="*/ 145 w 300"/>
                  <a:gd name="T29" fmla="*/ 1731 h 1731"/>
                  <a:gd name="T30" fmla="*/ 161 w 300"/>
                  <a:gd name="T31" fmla="*/ 1482 h 1731"/>
                  <a:gd name="T32" fmla="*/ 181 w 300"/>
                  <a:gd name="T33" fmla="*/ 1173 h 1731"/>
                  <a:gd name="T34" fmla="*/ 193 w 300"/>
                  <a:gd name="T35" fmla="*/ 992 h 1731"/>
                  <a:gd name="T36" fmla="*/ 202 w 300"/>
                  <a:gd name="T37" fmla="*/ 869 h 1731"/>
                  <a:gd name="T38" fmla="*/ 218 w 300"/>
                  <a:gd name="T39" fmla="*/ 650 h 1731"/>
                  <a:gd name="T40" fmla="*/ 247 w 300"/>
                  <a:gd name="T41" fmla="*/ 375 h 1731"/>
                  <a:gd name="T42" fmla="*/ 300 w 300"/>
                  <a:gd name="T43" fmla="*/ 25 h 1731"/>
                  <a:gd name="T44" fmla="*/ 92 w 300"/>
                  <a:gd name="T45" fmla="*/ 0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731">
                    <a:moveTo>
                      <a:pt x="92" y="0"/>
                    </a:moveTo>
                    <a:lnTo>
                      <a:pt x="126" y="253"/>
                    </a:lnTo>
                    <a:lnTo>
                      <a:pt x="133" y="376"/>
                    </a:lnTo>
                    <a:lnTo>
                      <a:pt x="141" y="511"/>
                    </a:lnTo>
                    <a:lnTo>
                      <a:pt x="150" y="642"/>
                    </a:lnTo>
                    <a:lnTo>
                      <a:pt x="152" y="774"/>
                    </a:lnTo>
                    <a:lnTo>
                      <a:pt x="146" y="871"/>
                    </a:lnTo>
                    <a:lnTo>
                      <a:pt x="134" y="993"/>
                    </a:lnTo>
                    <a:lnTo>
                      <a:pt x="113" y="1148"/>
                    </a:lnTo>
                    <a:lnTo>
                      <a:pt x="84" y="1302"/>
                    </a:lnTo>
                    <a:lnTo>
                      <a:pt x="44" y="1457"/>
                    </a:lnTo>
                    <a:lnTo>
                      <a:pt x="0" y="1637"/>
                    </a:lnTo>
                    <a:lnTo>
                      <a:pt x="35" y="1668"/>
                    </a:lnTo>
                    <a:lnTo>
                      <a:pt x="84" y="1697"/>
                    </a:lnTo>
                    <a:lnTo>
                      <a:pt x="145" y="1731"/>
                    </a:lnTo>
                    <a:lnTo>
                      <a:pt x="161" y="1482"/>
                    </a:lnTo>
                    <a:lnTo>
                      <a:pt x="181" y="1173"/>
                    </a:lnTo>
                    <a:lnTo>
                      <a:pt x="193" y="992"/>
                    </a:lnTo>
                    <a:lnTo>
                      <a:pt x="202" y="869"/>
                    </a:lnTo>
                    <a:lnTo>
                      <a:pt x="218" y="650"/>
                    </a:lnTo>
                    <a:lnTo>
                      <a:pt x="247" y="375"/>
                    </a:lnTo>
                    <a:lnTo>
                      <a:pt x="300" y="25"/>
                    </a:lnTo>
                    <a:lnTo>
                      <a:pt x="9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9820" name="Oval 12">
                <a:extLst>
                  <a:ext uri="{FF2B5EF4-FFF2-40B4-BE49-F238E27FC236}">
                    <a16:creationId xmlns="" xmlns:a16="http://schemas.microsoft.com/office/drawing/2014/main" id="{7AA266DA-DA07-7A96-5051-248417F2EA1F}"/>
                  </a:ext>
                </a:extLst>
              </p:cNvPr>
              <p:cNvSpPr>
                <a:spLocks noChangeArrowheads="1"/>
              </p:cNvSpPr>
              <p:nvPr/>
            </p:nvSpPr>
            <p:spPr bwMode="auto">
              <a:xfrm>
                <a:off x="1398" y="1777"/>
                <a:ext cx="2223" cy="536"/>
              </a:xfrm>
              <a:prstGeom prst="ellipse">
                <a:avLst/>
              </a:prstGeom>
              <a:solidFill>
                <a:srgbClr val="606060"/>
              </a:solidFill>
              <a:ln w="12700">
                <a:solidFill>
                  <a:srgbClr val="000000"/>
                </a:solidFill>
                <a:round/>
                <a:headEnd/>
                <a:tailEnd/>
              </a:ln>
            </p:spPr>
            <p:txBody>
              <a:bodyPr/>
              <a:lstStyle/>
              <a:p>
                <a:endParaRPr lang="en-IN"/>
              </a:p>
            </p:txBody>
          </p:sp>
          <p:sp>
            <p:nvSpPr>
              <p:cNvPr id="119821" name="Oval 13">
                <a:extLst>
                  <a:ext uri="{FF2B5EF4-FFF2-40B4-BE49-F238E27FC236}">
                    <a16:creationId xmlns="" xmlns:a16="http://schemas.microsoft.com/office/drawing/2014/main" id="{3221427A-A98A-9A6C-F386-B74F62BFAC7F}"/>
                  </a:ext>
                </a:extLst>
              </p:cNvPr>
              <p:cNvSpPr>
                <a:spLocks noChangeArrowheads="1"/>
              </p:cNvSpPr>
              <p:nvPr/>
            </p:nvSpPr>
            <p:spPr bwMode="auto">
              <a:xfrm>
                <a:off x="1756" y="1806"/>
                <a:ext cx="1525" cy="344"/>
              </a:xfrm>
              <a:prstGeom prst="ellipse">
                <a:avLst/>
              </a:prstGeom>
              <a:solidFill>
                <a:srgbClr val="000000"/>
              </a:solidFill>
              <a:ln w="12700">
                <a:solidFill>
                  <a:srgbClr val="000000"/>
                </a:solidFill>
                <a:round/>
                <a:headEnd/>
                <a:tailEnd/>
              </a:ln>
            </p:spPr>
            <p:txBody>
              <a:bodyPr/>
              <a:lstStyle/>
              <a:p>
                <a:endParaRPr lang="en-IN"/>
              </a:p>
            </p:txBody>
          </p:sp>
        </p:grpSp>
        <p:sp>
          <p:nvSpPr>
            <p:cNvPr id="119823" name="Freeform 15">
              <a:extLst>
                <a:ext uri="{FF2B5EF4-FFF2-40B4-BE49-F238E27FC236}">
                  <a16:creationId xmlns="" xmlns:a16="http://schemas.microsoft.com/office/drawing/2014/main" id="{C45BD7EB-91FD-4379-E297-94A0F9BDAF77}"/>
                </a:ext>
              </a:extLst>
            </p:cNvPr>
            <p:cNvSpPr>
              <a:spLocks/>
            </p:cNvSpPr>
            <p:nvPr/>
          </p:nvSpPr>
          <p:spPr bwMode="auto">
            <a:xfrm>
              <a:off x="1359" y="1958"/>
              <a:ext cx="384" cy="617"/>
            </a:xfrm>
            <a:custGeom>
              <a:avLst/>
              <a:gdLst>
                <a:gd name="T0" fmla="*/ 186 w 626"/>
                <a:gd name="T1" fmla="*/ 15 h 1005"/>
                <a:gd name="T2" fmla="*/ 126 w 626"/>
                <a:gd name="T3" fmla="*/ 9 h 1005"/>
                <a:gd name="T4" fmla="*/ 84 w 626"/>
                <a:gd name="T5" fmla="*/ 3 h 1005"/>
                <a:gd name="T6" fmla="*/ 60 w 626"/>
                <a:gd name="T7" fmla="*/ 0 h 1005"/>
                <a:gd name="T8" fmla="*/ 60 w 626"/>
                <a:gd name="T9" fmla="*/ 156 h 1005"/>
                <a:gd name="T10" fmla="*/ 51 w 626"/>
                <a:gd name="T11" fmla="*/ 294 h 1005"/>
                <a:gd name="T12" fmla="*/ 45 w 626"/>
                <a:gd name="T13" fmla="*/ 327 h 1005"/>
                <a:gd name="T14" fmla="*/ 27 w 626"/>
                <a:gd name="T15" fmla="*/ 528 h 1005"/>
                <a:gd name="T16" fmla="*/ 0 w 626"/>
                <a:gd name="T17" fmla="*/ 647 h 1005"/>
                <a:gd name="T18" fmla="*/ 21 w 626"/>
                <a:gd name="T19" fmla="*/ 845 h 1005"/>
                <a:gd name="T20" fmla="*/ 39 w 626"/>
                <a:gd name="T21" fmla="*/ 951 h 1005"/>
                <a:gd name="T22" fmla="*/ 60 w 626"/>
                <a:gd name="T23" fmla="*/ 978 h 1005"/>
                <a:gd name="T24" fmla="*/ 102 w 626"/>
                <a:gd name="T25" fmla="*/ 981 h 1005"/>
                <a:gd name="T26" fmla="*/ 219 w 626"/>
                <a:gd name="T27" fmla="*/ 993 h 1005"/>
                <a:gd name="T28" fmla="*/ 306 w 626"/>
                <a:gd name="T29" fmla="*/ 1005 h 1005"/>
                <a:gd name="T30" fmla="*/ 434 w 626"/>
                <a:gd name="T31" fmla="*/ 993 h 1005"/>
                <a:gd name="T32" fmla="*/ 560 w 626"/>
                <a:gd name="T33" fmla="*/ 975 h 1005"/>
                <a:gd name="T34" fmla="*/ 608 w 626"/>
                <a:gd name="T35" fmla="*/ 963 h 1005"/>
                <a:gd name="T36" fmla="*/ 605 w 626"/>
                <a:gd name="T37" fmla="*/ 845 h 1005"/>
                <a:gd name="T38" fmla="*/ 626 w 626"/>
                <a:gd name="T39" fmla="*/ 629 h 1005"/>
                <a:gd name="T40" fmla="*/ 620 w 626"/>
                <a:gd name="T41" fmla="*/ 468 h 1005"/>
                <a:gd name="T42" fmla="*/ 596 w 626"/>
                <a:gd name="T43" fmla="*/ 300 h 1005"/>
                <a:gd name="T44" fmla="*/ 554 w 626"/>
                <a:gd name="T45" fmla="*/ 147 h 1005"/>
                <a:gd name="T46" fmla="*/ 539 w 626"/>
                <a:gd name="T47" fmla="*/ 33 h 1005"/>
                <a:gd name="T48" fmla="*/ 533 w 626"/>
                <a:gd name="T49" fmla="*/ 3 h 1005"/>
                <a:gd name="T50" fmla="*/ 431 w 626"/>
                <a:gd name="T51" fmla="*/ 30 h 1005"/>
                <a:gd name="T52" fmla="*/ 374 w 626"/>
                <a:gd name="T53" fmla="*/ 54 h 1005"/>
                <a:gd name="T54" fmla="*/ 288 w 626"/>
                <a:gd name="T55" fmla="*/ 60 h 1005"/>
                <a:gd name="T56" fmla="*/ 222 w 626"/>
                <a:gd name="T57" fmla="*/ 48 h 1005"/>
                <a:gd name="T58" fmla="*/ 186 w 626"/>
                <a:gd name="T59" fmla="*/ 1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6" h="1005">
                  <a:moveTo>
                    <a:pt x="186" y="15"/>
                  </a:moveTo>
                  <a:lnTo>
                    <a:pt x="126" y="9"/>
                  </a:lnTo>
                  <a:lnTo>
                    <a:pt x="84" y="3"/>
                  </a:lnTo>
                  <a:lnTo>
                    <a:pt x="60" y="0"/>
                  </a:lnTo>
                  <a:lnTo>
                    <a:pt x="60" y="156"/>
                  </a:lnTo>
                  <a:lnTo>
                    <a:pt x="51" y="294"/>
                  </a:lnTo>
                  <a:lnTo>
                    <a:pt x="45" y="327"/>
                  </a:lnTo>
                  <a:lnTo>
                    <a:pt x="27" y="528"/>
                  </a:lnTo>
                  <a:lnTo>
                    <a:pt x="0" y="647"/>
                  </a:lnTo>
                  <a:lnTo>
                    <a:pt x="21" y="845"/>
                  </a:lnTo>
                  <a:lnTo>
                    <a:pt x="39" y="951"/>
                  </a:lnTo>
                  <a:lnTo>
                    <a:pt x="60" y="978"/>
                  </a:lnTo>
                  <a:lnTo>
                    <a:pt x="102" y="981"/>
                  </a:lnTo>
                  <a:lnTo>
                    <a:pt x="219" y="993"/>
                  </a:lnTo>
                  <a:lnTo>
                    <a:pt x="306" y="1005"/>
                  </a:lnTo>
                  <a:lnTo>
                    <a:pt x="434" y="993"/>
                  </a:lnTo>
                  <a:lnTo>
                    <a:pt x="560" y="975"/>
                  </a:lnTo>
                  <a:lnTo>
                    <a:pt x="608" y="963"/>
                  </a:lnTo>
                  <a:lnTo>
                    <a:pt x="605" y="845"/>
                  </a:lnTo>
                  <a:lnTo>
                    <a:pt x="626" y="629"/>
                  </a:lnTo>
                  <a:lnTo>
                    <a:pt x="620" y="468"/>
                  </a:lnTo>
                  <a:lnTo>
                    <a:pt x="596" y="300"/>
                  </a:lnTo>
                  <a:lnTo>
                    <a:pt x="554" y="147"/>
                  </a:lnTo>
                  <a:lnTo>
                    <a:pt x="539" y="33"/>
                  </a:lnTo>
                  <a:lnTo>
                    <a:pt x="533" y="3"/>
                  </a:lnTo>
                  <a:lnTo>
                    <a:pt x="431" y="30"/>
                  </a:lnTo>
                  <a:lnTo>
                    <a:pt x="374" y="54"/>
                  </a:lnTo>
                  <a:lnTo>
                    <a:pt x="288" y="60"/>
                  </a:lnTo>
                  <a:lnTo>
                    <a:pt x="222" y="48"/>
                  </a:lnTo>
                  <a:lnTo>
                    <a:pt x="186" y="15"/>
                  </a:lnTo>
                  <a:close/>
                </a:path>
              </a:pathLst>
            </a:custGeom>
            <a:solidFill>
              <a:srgbClr val="E0E0E0"/>
            </a:solidFill>
            <a:ln w="12700">
              <a:solidFill>
                <a:srgbClr val="000000"/>
              </a:solidFill>
              <a:prstDash val="solid"/>
              <a:round/>
              <a:headEnd/>
              <a:tailEnd/>
            </a:ln>
          </p:spPr>
          <p:txBody>
            <a:bodyPr/>
            <a:lstStyle/>
            <a:p>
              <a:endParaRPr lang="en-IN"/>
            </a:p>
          </p:txBody>
        </p:sp>
        <p:sp>
          <p:nvSpPr>
            <p:cNvPr id="119824" name="Freeform 16">
              <a:extLst>
                <a:ext uri="{FF2B5EF4-FFF2-40B4-BE49-F238E27FC236}">
                  <a16:creationId xmlns="" xmlns:a16="http://schemas.microsoft.com/office/drawing/2014/main" id="{6C3FE8BB-8F5A-64F9-44FB-A825DA6114A1}"/>
                </a:ext>
              </a:extLst>
            </p:cNvPr>
            <p:cNvSpPr>
              <a:spLocks/>
            </p:cNvSpPr>
            <p:nvPr/>
          </p:nvSpPr>
          <p:spPr bwMode="auto">
            <a:xfrm>
              <a:off x="1471" y="1952"/>
              <a:ext cx="149" cy="88"/>
            </a:xfrm>
            <a:custGeom>
              <a:avLst/>
              <a:gdLst>
                <a:gd name="T0" fmla="*/ 23 w 243"/>
                <a:gd name="T1" fmla="*/ 0 h 144"/>
                <a:gd name="T2" fmla="*/ 121 w 243"/>
                <a:gd name="T3" fmla="*/ 62 h 144"/>
                <a:gd name="T4" fmla="*/ 225 w 243"/>
                <a:gd name="T5" fmla="*/ 0 h 144"/>
                <a:gd name="T6" fmla="*/ 243 w 243"/>
                <a:gd name="T7" fmla="*/ 30 h 144"/>
                <a:gd name="T8" fmla="*/ 175 w 243"/>
                <a:gd name="T9" fmla="*/ 144 h 144"/>
                <a:gd name="T10" fmla="*/ 121 w 243"/>
                <a:gd name="T11" fmla="*/ 66 h 144"/>
                <a:gd name="T12" fmla="*/ 69 w 243"/>
                <a:gd name="T13" fmla="*/ 143 h 144"/>
                <a:gd name="T14" fmla="*/ 0 w 243"/>
                <a:gd name="T15" fmla="*/ 29 h 144"/>
                <a:gd name="T16" fmla="*/ 23 w 24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44">
                  <a:moveTo>
                    <a:pt x="23" y="0"/>
                  </a:moveTo>
                  <a:lnTo>
                    <a:pt x="121" y="62"/>
                  </a:lnTo>
                  <a:lnTo>
                    <a:pt x="225" y="0"/>
                  </a:lnTo>
                  <a:lnTo>
                    <a:pt x="243" y="30"/>
                  </a:lnTo>
                  <a:lnTo>
                    <a:pt x="175" y="144"/>
                  </a:lnTo>
                  <a:lnTo>
                    <a:pt x="121" y="66"/>
                  </a:lnTo>
                  <a:lnTo>
                    <a:pt x="69" y="143"/>
                  </a:lnTo>
                  <a:lnTo>
                    <a:pt x="0" y="29"/>
                  </a:lnTo>
                  <a:lnTo>
                    <a:pt x="23" y="0"/>
                  </a:lnTo>
                  <a:close/>
                </a:path>
              </a:pathLst>
            </a:custGeom>
            <a:solidFill>
              <a:srgbClr val="FFFFFF"/>
            </a:solidFill>
            <a:ln w="12700">
              <a:solidFill>
                <a:srgbClr val="000000"/>
              </a:solidFill>
              <a:prstDash val="solid"/>
              <a:round/>
              <a:headEnd/>
              <a:tailEnd/>
            </a:ln>
          </p:spPr>
          <p:txBody>
            <a:bodyPr/>
            <a:lstStyle/>
            <a:p>
              <a:endParaRPr lang="en-IN"/>
            </a:p>
          </p:txBody>
        </p:sp>
        <p:sp>
          <p:nvSpPr>
            <p:cNvPr id="119825" name="Freeform 17">
              <a:extLst>
                <a:ext uri="{FF2B5EF4-FFF2-40B4-BE49-F238E27FC236}">
                  <a16:creationId xmlns="" xmlns:a16="http://schemas.microsoft.com/office/drawing/2014/main" id="{C65D9AA5-9E8A-22CF-6F1E-11A1D32D4B9C}"/>
                </a:ext>
              </a:extLst>
            </p:cNvPr>
            <p:cNvSpPr>
              <a:spLocks/>
            </p:cNvSpPr>
            <p:nvPr/>
          </p:nvSpPr>
          <p:spPr bwMode="auto">
            <a:xfrm>
              <a:off x="1455" y="3374"/>
              <a:ext cx="818" cy="499"/>
            </a:xfrm>
            <a:custGeom>
              <a:avLst/>
              <a:gdLst>
                <a:gd name="T0" fmla="*/ 1 w 433"/>
                <a:gd name="T1" fmla="*/ 33 h 265"/>
                <a:gd name="T2" fmla="*/ 0 w 433"/>
                <a:gd name="T3" fmla="*/ 66 h 265"/>
                <a:gd name="T4" fmla="*/ 1 w 433"/>
                <a:gd name="T5" fmla="*/ 89 h 265"/>
                <a:gd name="T6" fmla="*/ 3 w 433"/>
                <a:gd name="T7" fmla="*/ 110 h 265"/>
                <a:gd name="T8" fmla="*/ 13 w 433"/>
                <a:gd name="T9" fmla="*/ 140 h 265"/>
                <a:gd name="T10" fmla="*/ 59 w 433"/>
                <a:gd name="T11" fmla="*/ 165 h 265"/>
                <a:gd name="T12" fmla="*/ 83 w 433"/>
                <a:gd name="T13" fmla="*/ 164 h 265"/>
                <a:gd name="T14" fmla="*/ 88 w 433"/>
                <a:gd name="T15" fmla="*/ 185 h 265"/>
                <a:gd name="T16" fmla="*/ 102 w 433"/>
                <a:gd name="T17" fmla="*/ 197 h 265"/>
                <a:gd name="T18" fmla="*/ 123 w 433"/>
                <a:gd name="T19" fmla="*/ 211 h 265"/>
                <a:gd name="T20" fmla="*/ 155 w 433"/>
                <a:gd name="T21" fmla="*/ 226 h 265"/>
                <a:gd name="T22" fmla="*/ 242 w 433"/>
                <a:gd name="T23" fmla="*/ 250 h 265"/>
                <a:gd name="T24" fmla="*/ 284 w 433"/>
                <a:gd name="T25" fmla="*/ 260 h 265"/>
                <a:gd name="T26" fmla="*/ 332 w 433"/>
                <a:gd name="T27" fmla="*/ 265 h 265"/>
                <a:gd name="T28" fmla="*/ 375 w 433"/>
                <a:gd name="T29" fmla="*/ 262 h 265"/>
                <a:gd name="T30" fmla="*/ 398 w 433"/>
                <a:gd name="T31" fmla="*/ 255 h 265"/>
                <a:gd name="T32" fmla="*/ 418 w 433"/>
                <a:gd name="T33" fmla="*/ 241 h 265"/>
                <a:gd name="T34" fmla="*/ 429 w 433"/>
                <a:gd name="T35" fmla="*/ 223 h 265"/>
                <a:gd name="T36" fmla="*/ 432 w 433"/>
                <a:gd name="T37" fmla="*/ 202 h 265"/>
                <a:gd name="T38" fmla="*/ 433 w 433"/>
                <a:gd name="T39" fmla="*/ 191 h 265"/>
                <a:gd name="T40" fmla="*/ 432 w 433"/>
                <a:gd name="T41" fmla="*/ 180 h 265"/>
                <a:gd name="T42" fmla="*/ 428 w 433"/>
                <a:gd name="T43" fmla="*/ 171 h 265"/>
                <a:gd name="T44" fmla="*/ 421 w 433"/>
                <a:gd name="T45" fmla="*/ 161 h 265"/>
                <a:gd name="T46" fmla="*/ 370 w 433"/>
                <a:gd name="T47" fmla="*/ 134 h 265"/>
                <a:gd name="T48" fmla="*/ 325 w 433"/>
                <a:gd name="T49" fmla="*/ 104 h 265"/>
                <a:gd name="T50" fmla="*/ 233 w 433"/>
                <a:gd name="T51" fmla="*/ 0 h 265"/>
                <a:gd name="T52" fmla="*/ 1 w 433"/>
                <a:gd name="T53" fmla="*/ 3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265">
                  <a:moveTo>
                    <a:pt x="1" y="33"/>
                  </a:moveTo>
                  <a:lnTo>
                    <a:pt x="0" y="66"/>
                  </a:lnTo>
                  <a:lnTo>
                    <a:pt x="1" y="89"/>
                  </a:lnTo>
                  <a:lnTo>
                    <a:pt x="3" y="110"/>
                  </a:lnTo>
                  <a:lnTo>
                    <a:pt x="13" y="140"/>
                  </a:lnTo>
                  <a:lnTo>
                    <a:pt x="59" y="165"/>
                  </a:lnTo>
                  <a:lnTo>
                    <a:pt x="83" y="164"/>
                  </a:lnTo>
                  <a:lnTo>
                    <a:pt x="88" y="185"/>
                  </a:lnTo>
                  <a:lnTo>
                    <a:pt x="102" y="197"/>
                  </a:lnTo>
                  <a:lnTo>
                    <a:pt x="123" y="211"/>
                  </a:lnTo>
                  <a:lnTo>
                    <a:pt x="155" y="226"/>
                  </a:lnTo>
                  <a:lnTo>
                    <a:pt x="242" y="250"/>
                  </a:lnTo>
                  <a:lnTo>
                    <a:pt x="284" y="260"/>
                  </a:lnTo>
                  <a:lnTo>
                    <a:pt x="332" y="265"/>
                  </a:lnTo>
                  <a:lnTo>
                    <a:pt x="375" y="262"/>
                  </a:lnTo>
                  <a:lnTo>
                    <a:pt x="398" y="255"/>
                  </a:lnTo>
                  <a:lnTo>
                    <a:pt x="418" y="241"/>
                  </a:lnTo>
                  <a:lnTo>
                    <a:pt x="429" y="223"/>
                  </a:lnTo>
                  <a:lnTo>
                    <a:pt x="432" y="202"/>
                  </a:lnTo>
                  <a:lnTo>
                    <a:pt x="433" y="191"/>
                  </a:lnTo>
                  <a:lnTo>
                    <a:pt x="432" y="180"/>
                  </a:lnTo>
                  <a:lnTo>
                    <a:pt x="428" y="171"/>
                  </a:lnTo>
                  <a:lnTo>
                    <a:pt x="421" y="161"/>
                  </a:lnTo>
                  <a:lnTo>
                    <a:pt x="370" y="134"/>
                  </a:lnTo>
                  <a:lnTo>
                    <a:pt x="325" y="104"/>
                  </a:lnTo>
                  <a:lnTo>
                    <a:pt x="233" y="0"/>
                  </a:lnTo>
                  <a:lnTo>
                    <a:pt x="1"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9826" name="Freeform 18">
              <a:extLst>
                <a:ext uri="{FF2B5EF4-FFF2-40B4-BE49-F238E27FC236}">
                  <a16:creationId xmlns="" xmlns:a16="http://schemas.microsoft.com/office/drawing/2014/main" id="{F40F914B-5881-1F5C-F586-8A0F929CA642}"/>
                </a:ext>
              </a:extLst>
            </p:cNvPr>
            <p:cNvSpPr>
              <a:spLocks/>
            </p:cNvSpPr>
            <p:nvPr/>
          </p:nvSpPr>
          <p:spPr bwMode="auto">
            <a:xfrm>
              <a:off x="886" y="3340"/>
              <a:ext cx="954" cy="396"/>
            </a:xfrm>
            <a:custGeom>
              <a:avLst/>
              <a:gdLst>
                <a:gd name="T0" fmla="*/ 250 w 507"/>
                <a:gd name="T1" fmla="*/ 0 h 210"/>
                <a:gd name="T2" fmla="*/ 200 w 507"/>
                <a:gd name="T3" fmla="*/ 42 h 210"/>
                <a:gd name="T4" fmla="*/ 146 w 507"/>
                <a:gd name="T5" fmla="*/ 73 h 210"/>
                <a:gd name="T6" fmla="*/ 100 w 507"/>
                <a:gd name="T7" fmla="*/ 88 h 210"/>
                <a:gd name="T8" fmla="*/ 22 w 507"/>
                <a:gd name="T9" fmla="*/ 113 h 210"/>
                <a:gd name="T10" fmla="*/ 10 w 507"/>
                <a:gd name="T11" fmla="*/ 120 h 210"/>
                <a:gd name="T12" fmla="*/ 4 w 507"/>
                <a:gd name="T13" fmla="*/ 128 h 210"/>
                <a:gd name="T14" fmla="*/ 0 w 507"/>
                <a:gd name="T15" fmla="*/ 140 h 210"/>
                <a:gd name="T16" fmla="*/ 0 w 507"/>
                <a:gd name="T17" fmla="*/ 154 h 210"/>
                <a:gd name="T18" fmla="*/ 4 w 507"/>
                <a:gd name="T19" fmla="*/ 174 h 210"/>
                <a:gd name="T20" fmla="*/ 9 w 507"/>
                <a:gd name="T21" fmla="*/ 189 h 210"/>
                <a:gd name="T22" fmla="*/ 22 w 507"/>
                <a:gd name="T23" fmla="*/ 197 h 210"/>
                <a:gd name="T24" fmla="*/ 43 w 507"/>
                <a:gd name="T25" fmla="*/ 204 h 210"/>
                <a:gd name="T26" fmla="*/ 76 w 507"/>
                <a:gd name="T27" fmla="*/ 207 h 210"/>
                <a:gd name="T28" fmla="*/ 114 w 507"/>
                <a:gd name="T29" fmla="*/ 209 h 210"/>
                <a:gd name="T30" fmla="*/ 147 w 507"/>
                <a:gd name="T31" fmla="*/ 210 h 210"/>
                <a:gd name="T32" fmla="*/ 185 w 507"/>
                <a:gd name="T33" fmla="*/ 209 h 210"/>
                <a:gd name="T34" fmla="*/ 218 w 507"/>
                <a:gd name="T35" fmla="*/ 207 h 210"/>
                <a:gd name="T36" fmla="*/ 251 w 507"/>
                <a:gd name="T37" fmla="*/ 201 h 210"/>
                <a:gd name="T38" fmla="*/ 278 w 507"/>
                <a:gd name="T39" fmla="*/ 193 h 210"/>
                <a:gd name="T40" fmla="*/ 303 w 507"/>
                <a:gd name="T41" fmla="*/ 183 h 210"/>
                <a:gd name="T42" fmla="*/ 337 w 507"/>
                <a:gd name="T43" fmla="*/ 175 h 210"/>
                <a:gd name="T44" fmla="*/ 340 w 507"/>
                <a:gd name="T45" fmla="*/ 187 h 210"/>
                <a:gd name="T46" fmla="*/ 364 w 507"/>
                <a:gd name="T47" fmla="*/ 188 h 210"/>
                <a:gd name="T48" fmla="*/ 387 w 507"/>
                <a:gd name="T49" fmla="*/ 188 h 210"/>
                <a:gd name="T50" fmla="*/ 411 w 507"/>
                <a:gd name="T51" fmla="*/ 187 h 210"/>
                <a:gd name="T52" fmla="*/ 431 w 507"/>
                <a:gd name="T53" fmla="*/ 185 h 210"/>
                <a:gd name="T54" fmla="*/ 450 w 507"/>
                <a:gd name="T55" fmla="*/ 182 h 210"/>
                <a:gd name="T56" fmla="*/ 475 w 507"/>
                <a:gd name="T57" fmla="*/ 175 h 210"/>
                <a:gd name="T58" fmla="*/ 497 w 507"/>
                <a:gd name="T59" fmla="*/ 165 h 210"/>
                <a:gd name="T60" fmla="*/ 497 w 507"/>
                <a:gd name="T61" fmla="*/ 140 h 210"/>
                <a:gd name="T62" fmla="*/ 501 w 507"/>
                <a:gd name="T63" fmla="*/ 131 h 210"/>
                <a:gd name="T64" fmla="*/ 503 w 507"/>
                <a:gd name="T65" fmla="*/ 123 h 210"/>
                <a:gd name="T66" fmla="*/ 504 w 507"/>
                <a:gd name="T67" fmla="*/ 74 h 210"/>
                <a:gd name="T68" fmla="*/ 507 w 507"/>
                <a:gd name="T69" fmla="*/ 25 h 210"/>
                <a:gd name="T70" fmla="*/ 393 w 507"/>
                <a:gd name="T71" fmla="*/ 36 h 210"/>
                <a:gd name="T72" fmla="*/ 250 w 507"/>
                <a:gd name="T7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210">
                  <a:moveTo>
                    <a:pt x="250" y="0"/>
                  </a:moveTo>
                  <a:lnTo>
                    <a:pt x="200" y="42"/>
                  </a:lnTo>
                  <a:lnTo>
                    <a:pt x="146" y="73"/>
                  </a:lnTo>
                  <a:lnTo>
                    <a:pt x="100" y="88"/>
                  </a:lnTo>
                  <a:lnTo>
                    <a:pt x="22" y="113"/>
                  </a:lnTo>
                  <a:lnTo>
                    <a:pt x="10" y="120"/>
                  </a:lnTo>
                  <a:lnTo>
                    <a:pt x="4" y="128"/>
                  </a:lnTo>
                  <a:lnTo>
                    <a:pt x="0" y="140"/>
                  </a:lnTo>
                  <a:lnTo>
                    <a:pt x="0" y="154"/>
                  </a:lnTo>
                  <a:lnTo>
                    <a:pt x="4" y="174"/>
                  </a:lnTo>
                  <a:lnTo>
                    <a:pt x="9" y="189"/>
                  </a:lnTo>
                  <a:lnTo>
                    <a:pt x="22" y="197"/>
                  </a:lnTo>
                  <a:lnTo>
                    <a:pt x="43" y="204"/>
                  </a:lnTo>
                  <a:lnTo>
                    <a:pt x="76" y="207"/>
                  </a:lnTo>
                  <a:lnTo>
                    <a:pt x="114" y="209"/>
                  </a:lnTo>
                  <a:lnTo>
                    <a:pt x="147" y="210"/>
                  </a:lnTo>
                  <a:lnTo>
                    <a:pt x="185" y="209"/>
                  </a:lnTo>
                  <a:lnTo>
                    <a:pt x="218" y="207"/>
                  </a:lnTo>
                  <a:lnTo>
                    <a:pt x="251" y="201"/>
                  </a:lnTo>
                  <a:lnTo>
                    <a:pt x="278" y="193"/>
                  </a:lnTo>
                  <a:lnTo>
                    <a:pt x="303" y="183"/>
                  </a:lnTo>
                  <a:lnTo>
                    <a:pt x="337" y="175"/>
                  </a:lnTo>
                  <a:lnTo>
                    <a:pt x="340" y="187"/>
                  </a:lnTo>
                  <a:lnTo>
                    <a:pt x="364" y="188"/>
                  </a:lnTo>
                  <a:lnTo>
                    <a:pt x="387" y="188"/>
                  </a:lnTo>
                  <a:lnTo>
                    <a:pt x="411" y="187"/>
                  </a:lnTo>
                  <a:lnTo>
                    <a:pt x="431" y="185"/>
                  </a:lnTo>
                  <a:lnTo>
                    <a:pt x="450" y="182"/>
                  </a:lnTo>
                  <a:lnTo>
                    <a:pt x="475" y="175"/>
                  </a:lnTo>
                  <a:lnTo>
                    <a:pt x="497" y="165"/>
                  </a:lnTo>
                  <a:lnTo>
                    <a:pt x="497" y="140"/>
                  </a:lnTo>
                  <a:lnTo>
                    <a:pt x="501" y="131"/>
                  </a:lnTo>
                  <a:lnTo>
                    <a:pt x="503" y="123"/>
                  </a:lnTo>
                  <a:lnTo>
                    <a:pt x="504" y="74"/>
                  </a:lnTo>
                  <a:lnTo>
                    <a:pt x="507" y="25"/>
                  </a:lnTo>
                  <a:lnTo>
                    <a:pt x="393" y="36"/>
                  </a:lnTo>
                  <a:lnTo>
                    <a:pt x="2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9827" name="Freeform 19">
              <a:extLst>
                <a:ext uri="{FF2B5EF4-FFF2-40B4-BE49-F238E27FC236}">
                  <a16:creationId xmlns="" xmlns:a16="http://schemas.microsoft.com/office/drawing/2014/main" id="{06EBA179-F492-DD51-D60A-375B126CDC15}"/>
                </a:ext>
              </a:extLst>
            </p:cNvPr>
            <p:cNvSpPr>
              <a:spLocks/>
            </p:cNvSpPr>
            <p:nvPr/>
          </p:nvSpPr>
          <p:spPr bwMode="auto">
            <a:xfrm>
              <a:off x="1366" y="2553"/>
              <a:ext cx="486" cy="867"/>
            </a:xfrm>
            <a:custGeom>
              <a:avLst/>
              <a:gdLst>
                <a:gd name="T0" fmla="*/ 30 w 791"/>
                <a:gd name="T1" fmla="*/ 0 h 1413"/>
                <a:gd name="T2" fmla="*/ 6 w 791"/>
                <a:gd name="T3" fmla="*/ 425 h 1413"/>
                <a:gd name="T4" fmla="*/ 12 w 791"/>
                <a:gd name="T5" fmla="*/ 766 h 1413"/>
                <a:gd name="T6" fmla="*/ 24 w 791"/>
                <a:gd name="T7" fmla="*/ 898 h 1413"/>
                <a:gd name="T8" fmla="*/ 42 w 791"/>
                <a:gd name="T9" fmla="*/ 1042 h 1413"/>
                <a:gd name="T10" fmla="*/ 30 w 791"/>
                <a:gd name="T11" fmla="*/ 1180 h 1413"/>
                <a:gd name="T12" fmla="*/ 0 w 791"/>
                <a:gd name="T13" fmla="*/ 1294 h 1413"/>
                <a:gd name="T14" fmla="*/ 16 w 791"/>
                <a:gd name="T15" fmla="*/ 1312 h 1413"/>
                <a:gd name="T16" fmla="*/ 31 w 791"/>
                <a:gd name="T17" fmla="*/ 1324 h 1413"/>
                <a:gd name="T18" fmla="*/ 55 w 791"/>
                <a:gd name="T19" fmla="*/ 1335 h 1413"/>
                <a:gd name="T20" fmla="*/ 78 w 791"/>
                <a:gd name="T21" fmla="*/ 1345 h 1413"/>
                <a:gd name="T22" fmla="*/ 107 w 791"/>
                <a:gd name="T23" fmla="*/ 1355 h 1413"/>
                <a:gd name="T24" fmla="*/ 138 w 791"/>
                <a:gd name="T25" fmla="*/ 1362 h 1413"/>
                <a:gd name="T26" fmla="*/ 161 w 791"/>
                <a:gd name="T27" fmla="*/ 1367 h 1413"/>
                <a:gd name="T28" fmla="*/ 190 w 791"/>
                <a:gd name="T29" fmla="*/ 1371 h 1413"/>
                <a:gd name="T30" fmla="*/ 226 w 791"/>
                <a:gd name="T31" fmla="*/ 1378 h 1413"/>
                <a:gd name="T32" fmla="*/ 265 w 791"/>
                <a:gd name="T33" fmla="*/ 1387 h 1413"/>
                <a:gd name="T34" fmla="*/ 280 w 791"/>
                <a:gd name="T35" fmla="*/ 1390 h 1413"/>
                <a:gd name="T36" fmla="*/ 286 w 791"/>
                <a:gd name="T37" fmla="*/ 1372 h 1413"/>
                <a:gd name="T38" fmla="*/ 297 w 791"/>
                <a:gd name="T39" fmla="*/ 1338 h 1413"/>
                <a:gd name="T40" fmla="*/ 306 w 791"/>
                <a:gd name="T41" fmla="*/ 1312 h 1413"/>
                <a:gd name="T42" fmla="*/ 314 w 791"/>
                <a:gd name="T43" fmla="*/ 1277 h 1413"/>
                <a:gd name="T44" fmla="*/ 317 w 791"/>
                <a:gd name="T45" fmla="*/ 1024 h 1413"/>
                <a:gd name="T46" fmla="*/ 317 w 791"/>
                <a:gd name="T47" fmla="*/ 796 h 1413"/>
                <a:gd name="T48" fmla="*/ 299 w 791"/>
                <a:gd name="T49" fmla="*/ 539 h 1413"/>
                <a:gd name="T50" fmla="*/ 305 w 791"/>
                <a:gd name="T51" fmla="*/ 377 h 1413"/>
                <a:gd name="T52" fmla="*/ 311 w 791"/>
                <a:gd name="T53" fmla="*/ 326 h 1413"/>
                <a:gd name="T54" fmla="*/ 371 w 791"/>
                <a:gd name="T55" fmla="*/ 569 h 1413"/>
                <a:gd name="T56" fmla="*/ 425 w 791"/>
                <a:gd name="T57" fmla="*/ 832 h 1413"/>
                <a:gd name="T58" fmla="*/ 461 w 791"/>
                <a:gd name="T59" fmla="*/ 982 h 1413"/>
                <a:gd name="T60" fmla="*/ 485 w 791"/>
                <a:gd name="T61" fmla="*/ 1246 h 1413"/>
                <a:gd name="T62" fmla="*/ 519 w 791"/>
                <a:gd name="T63" fmla="*/ 1396 h 1413"/>
                <a:gd name="T64" fmla="*/ 553 w 791"/>
                <a:gd name="T65" fmla="*/ 1398 h 1413"/>
                <a:gd name="T66" fmla="*/ 587 w 791"/>
                <a:gd name="T67" fmla="*/ 1401 h 1413"/>
                <a:gd name="T68" fmla="*/ 621 w 791"/>
                <a:gd name="T69" fmla="*/ 1406 h 1413"/>
                <a:gd name="T70" fmla="*/ 666 w 791"/>
                <a:gd name="T71" fmla="*/ 1411 h 1413"/>
                <a:gd name="T72" fmla="*/ 697 w 791"/>
                <a:gd name="T73" fmla="*/ 1413 h 1413"/>
                <a:gd name="T74" fmla="*/ 728 w 791"/>
                <a:gd name="T75" fmla="*/ 1407 h 1413"/>
                <a:gd name="T76" fmla="*/ 758 w 791"/>
                <a:gd name="T77" fmla="*/ 1395 h 1413"/>
                <a:gd name="T78" fmla="*/ 769 w 791"/>
                <a:gd name="T79" fmla="*/ 1386 h 1413"/>
                <a:gd name="T80" fmla="*/ 781 w 791"/>
                <a:gd name="T81" fmla="*/ 1378 h 1413"/>
                <a:gd name="T82" fmla="*/ 791 w 791"/>
                <a:gd name="T83" fmla="*/ 1368 h 1413"/>
                <a:gd name="T84" fmla="*/ 774 w 791"/>
                <a:gd name="T85" fmla="*/ 1189 h 1413"/>
                <a:gd name="T86" fmla="*/ 730 w 791"/>
                <a:gd name="T87" fmla="*/ 941 h 1413"/>
                <a:gd name="T88" fmla="*/ 706 w 791"/>
                <a:gd name="T89" fmla="*/ 750 h 1413"/>
                <a:gd name="T90" fmla="*/ 623 w 791"/>
                <a:gd name="T91" fmla="*/ 318 h 1413"/>
                <a:gd name="T92" fmla="*/ 587 w 791"/>
                <a:gd name="T93" fmla="*/ 0 h 1413"/>
                <a:gd name="T94" fmla="*/ 443 w 791"/>
                <a:gd name="T95" fmla="*/ 26 h 1413"/>
                <a:gd name="T96" fmla="*/ 307 w 791"/>
                <a:gd name="T97" fmla="*/ 34 h 1413"/>
                <a:gd name="T98" fmla="*/ 148 w 791"/>
                <a:gd name="T99" fmla="*/ 26 h 1413"/>
                <a:gd name="T100" fmla="*/ 30 w 791"/>
                <a:gd name="T101" fmla="*/ 0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1" h="1413">
                  <a:moveTo>
                    <a:pt x="30" y="0"/>
                  </a:moveTo>
                  <a:lnTo>
                    <a:pt x="6" y="425"/>
                  </a:lnTo>
                  <a:lnTo>
                    <a:pt x="12" y="766"/>
                  </a:lnTo>
                  <a:lnTo>
                    <a:pt x="24" y="898"/>
                  </a:lnTo>
                  <a:lnTo>
                    <a:pt x="42" y="1042"/>
                  </a:lnTo>
                  <a:lnTo>
                    <a:pt x="30" y="1180"/>
                  </a:lnTo>
                  <a:lnTo>
                    <a:pt x="0" y="1294"/>
                  </a:lnTo>
                  <a:lnTo>
                    <a:pt x="16" y="1312"/>
                  </a:lnTo>
                  <a:lnTo>
                    <a:pt x="31" y="1324"/>
                  </a:lnTo>
                  <a:lnTo>
                    <a:pt x="55" y="1335"/>
                  </a:lnTo>
                  <a:lnTo>
                    <a:pt x="78" y="1345"/>
                  </a:lnTo>
                  <a:lnTo>
                    <a:pt x="107" y="1355"/>
                  </a:lnTo>
                  <a:lnTo>
                    <a:pt x="138" y="1362"/>
                  </a:lnTo>
                  <a:lnTo>
                    <a:pt x="161" y="1367"/>
                  </a:lnTo>
                  <a:lnTo>
                    <a:pt x="190" y="1371"/>
                  </a:lnTo>
                  <a:lnTo>
                    <a:pt x="226" y="1378"/>
                  </a:lnTo>
                  <a:lnTo>
                    <a:pt x="265" y="1387"/>
                  </a:lnTo>
                  <a:lnTo>
                    <a:pt x="280" y="1390"/>
                  </a:lnTo>
                  <a:lnTo>
                    <a:pt x="286" y="1372"/>
                  </a:lnTo>
                  <a:lnTo>
                    <a:pt x="297" y="1338"/>
                  </a:lnTo>
                  <a:lnTo>
                    <a:pt x="306" y="1312"/>
                  </a:lnTo>
                  <a:lnTo>
                    <a:pt x="314" y="1277"/>
                  </a:lnTo>
                  <a:lnTo>
                    <a:pt x="317" y="1024"/>
                  </a:lnTo>
                  <a:lnTo>
                    <a:pt x="317" y="796"/>
                  </a:lnTo>
                  <a:lnTo>
                    <a:pt x="299" y="539"/>
                  </a:lnTo>
                  <a:lnTo>
                    <a:pt x="305" y="377"/>
                  </a:lnTo>
                  <a:lnTo>
                    <a:pt x="311" y="326"/>
                  </a:lnTo>
                  <a:lnTo>
                    <a:pt x="371" y="569"/>
                  </a:lnTo>
                  <a:lnTo>
                    <a:pt x="425" y="832"/>
                  </a:lnTo>
                  <a:lnTo>
                    <a:pt x="461" y="982"/>
                  </a:lnTo>
                  <a:lnTo>
                    <a:pt x="485" y="1246"/>
                  </a:lnTo>
                  <a:lnTo>
                    <a:pt x="519" y="1396"/>
                  </a:lnTo>
                  <a:lnTo>
                    <a:pt x="553" y="1398"/>
                  </a:lnTo>
                  <a:lnTo>
                    <a:pt x="587" y="1401"/>
                  </a:lnTo>
                  <a:lnTo>
                    <a:pt x="621" y="1406"/>
                  </a:lnTo>
                  <a:lnTo>
                    <a:pt x="666" y="1411"/>
                  </a:lnTo>
                  <a:lnTo>
                    <a:pt x="697" y="1413"/>
                  </a:lnTo>
                  <a:lnTo>
                    <a:pt x="728" y="1407"/>
                  </a:lnTo>
                  <a:lnTo>
                    <a:pt x="758" y="1395"/>
                  </a:lnTo>
                  <a:lnTo>
                    <a:pt x="769" y="1386"/>
                  </a:lnTo>
                  <a:lnTo>
                    <a:pt x="781" y="1378"/>
                  </a:lnTo>
                  <a:lnTo>
                    <a:pt x="791" y="1368"/>
                  </a:lnTo>
                  <a:lnTo>
                    <a:pt x="774" y="1189"/>
                  </a:lnTo>
                  <a:lnTo>
                    <a:pt x="730" y="941"/>
                  </a:lnTo>
                  <a:lnTo>
                    <a:pt x="706" y="750"/>
                  </a:lnTo>
                  <a:lnTo>
                    <a:pt x="623" y="318"/>
                  </a:lnTo>
                  <a:lnTo>
                    <a:pt x="587" y="0"/>
                  </a:lnTo>
                  <a:lnTo>
                    <a:pt x="443" y="26"/>
                  </a:lnTo>
                  <a:lnTo>
                    <a:pt x="307" y="34"/>
                  </a:lnTo>
                  <a:lnTo>
                    <a:pt x="148" y="26"/>
                  </a:lnTo>
                  <a:lnTo>
                    <a:pt x="30" y="0"/>
                  </a:lnTo>
                  <a:close/>
                </a:path>
              </a:pathLst>
            </a:custGeom>
            <a:solidFill>
              <a:srgbClr val="808080"/>
            </a:solidFill>
            <a:ln w="12700">
              <a:solidFill>
                <a:srgbClr val="000000"/>
              </a:solidFill>
              <a:prstDash val="solid"/>
              <a:round/>
              <a:headEnd/>
              <a:tailEnd/>
            </a:ln>
          </p:spPr>
          <p:txBody>
            <a:bodyPr/>
            <a:lstStyle/>
            <a:p>
              <a:endParaRPr lang="en-IN"/>
            </a:p>
          </p:txBody>
        </p:sp>
        <p:grpSp>
          <p:nvGrpSpPr>
            <p:cNvPr id="119828" name="Group 20">
              <a:extLst>
                <a:ext uri="{FF2B5EF4-FFF2-40B4-BE49-F238E27FC236}">
                  <a16:creationId xmlns="" xmlns:a16="http://schemas.microsoft.com/office/drawing/2014/main" id="{D4A04533-0043-DA6F-EF94-8E59CB52E89A}"/>
                </a:ext>
              </a:extLst>
            </p:cNvPr>
            <p:cNvGrpSpPr>
              <a:grpSpLocks/>
            </p:cNvGrpSpPr>
            <p:nvPr/>
          </p:nvGrpSpPr>
          <p:grpSpPr bwMode="auto">
            <a:xfrm>
              <a:off x="1035" y="1948"/>
              <a:ext cx="475" cy="739"/>
              <a:chOff x="2281" y="1283"/>
              <a:chExt cx="774" cy="1203"/>
            </a:xfrm>
          </p:grpSpPr>
          <p:grpSp>
            <p:nvGrpSpPr>
              <p:cNvPr id="119829" name="Group 21">
                <a:extLst>
                  <a:ext uri="{FF2B5EF4-FFF2-40B4-BE49-F238E27FC236}">
                    <a16:creationId xmlns="" xmlns:a16="http://schemas.microsoft.com/office/drawing/2014/main" id="{C1771668-F8A4-A713-A517-0D7CB83DD811}"/>
                  </a:ext>
                </a:extLst>
              </p:cNvPr>
              <p:cNvGrpSpPr>
                <a:grpSpLocks/>
              </p:cNvGrpSpPr>
              <p:nvPr/>
            </p:nvGrpSpPr>
            <p:grpSpPr bwMode="auto">
              <a:xfrm>
                <a:off x="2281" y="1283"/>
                <a:ext cx="774" cy="1203"/>
                <a:chOff x="2281" y="1283"/>
                <a:chExt cx="774" cy="1203"/>
              </a:xfrm>
            </p:grpSpPr>
            <p:sp>
              <p:nvSpPr>
                <p:cNvPr id="119830" name="Freeform 22">
                  <a:extLst>
                    <a:ext uri="{FF2B5EF4-FFF2-40B4-BE49-F238E27FC236}">
                      <a16:creationId xmlns="" xmlns:a16="http://schemas.microsoft.com/office/drawing/2014/main" id="{8BFC2501-F185-2185-FCA1-28385C8938B7}"/>
                    </a:ext>
                  </a:extLst>
                </p:cNvPr>
                <p:cNvSpPr>
                  <a:spLocks/>
                </p:cNvSpPr>
                <p:nvPr/>
              </p:nvSpPr>
              <p:spPr bwMode="auto">
                <a:xfrm>
                  <a:off x="2281" y="1283"/>
                  <a:ext cx="774" cy="1203"/>
                </a:xfrm>
                <a:custGeom>
                  <a:avLst/>
                  <a:gdLst>
                    <a:gd name="T0" fmla="*/ 297 w 774"/>
                    <a:gd name="T1" fmla="*/ 449 h 1203"/>
                    <a:gd name="T2" fmla="*/ 211 w 774"/>
                    <a:gd name="T3" fmla="*/ 422 h 1203"/>
                    <a:gd name="T4" fmla="*/ 74 w 774"/>
                    <a:gd name="T5" fmla="*/ 383 h 1203"/>
                    <a:gd name="T6" fmla="*/ 39 w 774"/>
                    <a:gd name="T7" fmla="*/ 401 h 1203"/>
                    <a:gd name="T8" fmla="*/ 16 w 774"/>
                    <a:gd name="T9" fmla="*/ 431 h 1203"/>
                    <a:gd name="T10" fmla="*/ 3 w 774"/>
                    <a:gd name="T11" fmla="*/ 478 h 1203"/>
                    <a:gd name="T12" fmla="*/ 0 w 774"/>
                    <a:gd name="T13" fmla="*/ 523 h 1203"/>
                    <a:gd name="T14" fmla="*/ 4 w 774"/>
                    <a:gd name="T15" fmla="*/ 575 h 1203"/>
                    <a:gd name="T16" fmla="*/ 104 w 774"/>
                    <a:gd name="T17" fmla="*/ 625 h 1203"/>
                    <a:gd name="T18" fmla="*/ 170 w 774"/>
                    <a:gd name="T19" fmla="*/ 659 h 1203"/>
                    <a:gd name="T20" fmla="*/ 211 w 774"/>
                    <a:gd name="T21" fmla="*/ 679 h 1203"/>
                    <a:gd name="T22" fmla="*/ 295 w 774"/>
                    <a:gd name="T23" fmla="*/ 703 h 1203"/>
                    <a:gd name="T24" fmla="*/ 458 w 774"/>
                    <a:gd name="T25" fmla="*/ 736 h 1203"/>
                    <a:gd name="T26" fmla="*/ 486 w 774"/>
                    <a:gd name="T27" fmla="*/ 719 h 1203"/>
                    <a:gd name="T28" fmla="*/ 516 w 774"/>
                    <a:gd name="T29" fmla="*/ 652 h 1203"/>
                    <a:gd name="T30" fmla="*/ 526 w 774"/>
                    <a:gd name="T31" fmla="*/ 759 h 1203"/>
                    <a:gd name="T32" fmla="*/ 516 w 774"/>
                    <a:gd name="T33" fmla="*/ 850 h 1203"/>
                    <a:gd name="T34" fmla="*/ 515 w 774"/>
                    <a:gd name="T35" fmla="*/ 915 h 1203"/>
                    <a:gd name="T36" fmla="*/ 503 w 774"/>
                    <a:gd name="T37" fmla="*/ 990 h 1203"/>
                    <a:gd name="T38" fmla="*/ 496 w 774"/>
                    <a:gd name="T39" fmla="*/ 1114 h 1203"/>
                    <a:gd name="T40" fmla="*/ 548 w 774"/>
                    <a:gd name="T41" fmla="*/ 1140 h 1203"/>
                    <a:gd name="T42" fmla="*/ 606 w 774"/>
                    <a:gd name="T43" fmla="*/ 1156 h 1203"/>
                    <a:gd name="T44" fmla="*/ 661 w 774"/>
                    <a:gd name="T45" fmla="*/ 1176 h 1203"/>
                    <a:gd name="T46" fmla="*/ 727 w 774"/>
                    <a:gd name="T47" fmla="*/ 1196 h 1203"/>
                    <a:gd name="T48" fmla="*/ 752 w 774"/>
                    <a:gd name="T49" fmla="*/ 1063 h 1203"/>
                    <a:gd name="T50" fmla="*/ 740 w 774"/>
                    <a:gd name="T51" fmla="*/ 991 h 1203"/>
                    <a:gd name="T52" fmla="*/ 736 w 774"/>
                    <a:gd name="T53" fmla="*/ 897 h 1203"/>
                    <a:gd name="T54" fmla="*/ 753 w 774"/>
                    <a:gd name="T55" fmla="*/ 581 h 1203"/>
                    <a:gd name="T56" fmla="*/ 709 w 774"/>
                    <a:gd name="T57" fmla="*/ 33 h 1203"/>
                    <a:gd name="T58" fmla="*/ 586 w 774"/>
                    <a:gd name="T59" fmla="*/ 10 h 1203"/>
                    <a:gd name="T60" fmla="*/ 550 w 774"/>
                    <a:gd name="T61" fmla="*/ 0 h 1203"/>
                    <a:gd name="T62" fmla="*/ 519 w 774"/>
                    <a:gd name="T63" fmla="*/ 2 h 1203"/>
                    <a:gd name="T64" fmla="*/ 490 w 774"/>
                    <a:gd name="T65" fmla="*/ 13 h 1203"/>
                    <a:gd name="T66" fmla="*/ 461 w 774"/>
                    <a:gd name="T67" fmla="*/ 41 h 1203"/>
                    <a:gd name="T68" fmla="*/ 448 w 774"/>
                    <a:gd name="T69" fmla="*/ 77 h 1203"/>
                    <a:gd name="T70" fmla="*/ 443 w 774"/>
                    <a:gd name="T71" fmla="*/ 142 h 1203"/>
                    <a:gd name="T72" fmla="*/ 379 w 774"/>
                    <a:gd name="T73" fmla="*/ 420 h 1203"/>
                    <a:gd name="T74" fmla="*/ 350 w 774"/>
                    <a:gd name="T75" fmla="*/ 45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4" h="1203">
                      <a:moveTo>
                        <a:pt x="320" y="450"/>
                      </a:moveTo>
                      <a:lnTo>
                        <a:pt x="297" y="449"/>
                      </a:lnTo>
                      <a:lnTo>
                        <a:pt x="265" y="444"/>
                      </a:lnTo>
                      <a:lnTo>
                        <a:pt x="211" y="422"/>
                      </a:lnTo>
                      <a:lnTo>
                        <a:pt x="92" y="380"/>
                      </a:lnTo>
                      <a:lnTo>
                        <a:pt x="74" y="383"/>
                      </a:lnTo>
                      <a:lnTo>
                        <a:pt x="57" y="390"/>
                      </a:lnTo>
                      <a:lnTo>
                        <a:pt x="39" y="401"/>
                      </a:lnTo>
                      <a:lnTo>
                        <a:pt x="27" y="413"/>
                      </a:lnTo>
                      <a:lnTo>
                        <a:pt x="16" y="431"/>
                      </a:lnTo>
                      <a:lnTo>
                        <a:pt x="9" y="451"/>
                      </a:lnTo>
                      <a:lnTo>
                        <a:pt x="3" y="478"/>
                      </a:lnTo>
                      <a:lnTo>
                        <a:pt x="1" y="500"/>
                      </a:lnTo>
                      <a:lnTo>
                        <a:pt x="0" y="523"/>
                      </a:lnTo>
                      <a:lnTo>
                        <a:pt x="1" y="550"/>
                      </a:lnTo>
                      <a:lnTo>
                        <a:pt x="4" y="575"/>
                      </a:lnTo>
                      <a:lnTo>
                        <a:pt x="9" y="596"/>
                      </a:lnTo>
                      <a:lnTo>
                        <a:pt x="104" y="625"/>
                      </a:lnTo>
                      <a:lnTo>
                        <a:pt x="144" y="644"/>
                      </a:lnTo>
                      <a:lnTo>
                        <a:pt x="170" y="659"/>
                      </a:lnTo>
                      <a:lnTo>
                        <a:pt x="192" y="671"/>
                      </a:lnTo>
                      <a:lnTo>
                        <a:pt x="211" y="679"/>
                      </a:lnTo>
                      <a:lnTo>
                        <a:pt x="239" y="687"/>
                      </a:lnTo>
                      <a:lnTo>
                        <a:pt x="295" y="703"/>
                      </a:lnTo>
                      <a:lnTo>
                        <a:pt x="389" y="724"/>
                      </a:lnTo>
                      <a:lnTo>
                        <a:pt x="458" y="736"/>
                      </a:lnTo>
                      <a:lnTo>
                        <a:pt x="475" y="731"/>
                      </a:lnTo>
                      <a:lnTo>
                        <a:pt x="486" y="719"/>
                      </a:lnTo>
                      <a:lnTo>
                        <a:pt x="494" y="700"/>
                      </a:lnTo>
                      <a:lnTo>
                        <a:pt x="516" y="652"/>
                      </a:lnTo>
                      <a:lnTo>
                        <a:pt x="521" y="682"/>
                      </a:lnTo>
                      <a:lnTo>
                        <a:pt x="526" y="759"/>
                      </a:lnTo>
                      <a:lnTo>
                        <a:pt x="523" y="819"/>
                      </a:lnTo>
                      <a:lnTo>
                        <a:pt x="516" y="850"/>
                      </a:lnTo>
                      <a:lnTo>
                        <a:pt x="515" y="883"/>
                      </a:lnTo>
                      <a:lnTo>
                        <a:pt x="515" y="915"/>
                      </a:lnTo>
                      <a:lnTo>
                        <a:pt x="511" y="954"/>
                      </a:lnTo>
                      <a:lnTo>
                        <a:pt x="503" y="990"/>
                      </a:lnTo>
                      <a:lnTo>
                        <a:pt x="481" y="1096"/>
                      </a:lnTo>
                      <a:lnTo>
                        <a:pt x="496" y="1114"/>
                      </a:lnTo>
                      <a:lnTo>
                        <a:pt x="517" y="1128"/>
                      </a:lnTo>
                      <a:lnTo>
                        <a:pt x="548" y="1140"/>
                      </a:lnTo>
                      <a:lnTo>
                        <a:pt x="580" y="1147"/>
                      </a:lnTo>
                      <a:lnTo>
                        <a:pt x="606" y="1156"/>
                      </a:lnTo>
                      <a:lnTo>
                        <a:pt x="635" y="1166"/>
                      </a:lnTo>
                      <a:lnTo>
                        <a:pt x="661" y="1176"/>
                      </a:lnTo>
                      <a:lnTo>
                        <a:pt x="690" y="1185"/>
                      </a:lnTo>
                      <a:lnTo>
                        <a:pt x="727" y="1196"/>
                      </a:lnTo>
                      <a:lnTo>
                        <a:pt x="774" y="1203"/>
                      </a:lnTo>
                      <a:lnTo>
                        <a:pt x="752" y="1063"/>
                      </a:lnTo>
                      <a:lnTo>
                        <a:pt x="744" y="1018"/>
                      </a:lnTo>
                      <a:lnTo>
                        <a:pt x="740" y="991"/>
                      </a:lnTo>
                      <a:lnTo>
                        <a:pt x="739" y="961"/>
                      </a:lnTo>
                      <a:lnTo>
                        <a:pt x="736" y="897"/>
                      </a:lnTo>
                      <a:lnTo>
                        <a:pt x="738" y="808"/>
                      </a:lnTo>
                      <a:lnTo>
                        <a:pt x="753" y="581"/>
                      </a:lnTo>
                      <a:lnTo>
                        <a:pt x="744" y="227"/>
                      </a:lnTo>
                      <a:lnTo>
                        <a:pt x="709" y="33"/>
                      </a:lnTo>
                      <a:lnTo>
                        <a:pt x="618" y="17"/>
                      </a:lnTo>
                      <a:lnTo>
                        <a:pt x="586" y="10"/>
                      </a:lnTo>
                      <a:lnTo>
                        <a:pt x="564" y="3"/>
                      </a:lnTo>
                      <a:lnTo>
                        <a:pt x="550" y="0"/>
                      </a:lnTo>
                      <a:lnTo>
                        <a:pt x="533" y="0"/>
                      </a:lnTo>
                      <a:lnTo>
                        <a:pt x="519" y="2"/>
                      </a:lnTo>
                      <a:lnTo>
                        <a:pt x="505" y="6"/>
                      </a:lnTo>
                      <a:lnTo>
                        <a:pt x="490" y="13"/>
                      </a:lnTo>
                      <a:lnTo>
                        <a:pt x="475" y="25"/>
                      </a:lnTo>
                      <a:lnTo>
                        <a:pt x="461" y="41"/>
                      </a:lnTo>
                      <a:lnTo>
                        <a:pt x="453" y="56"/>
                      </a:lnTo>
                      <a:lnTo>
                        <a:pt x="448" y="77"/>
                      </a:lnTo>
                      <a:lnTo>
                        <a:pt x="448" y="105"/>
                      </a:lnTo>
                      <a:lnTo>
                        <a:pt x="443" y="142"/>
                      </a:lnTo>
                      <a:lnTo>
                        <a:pt x="427" y="222"/>
                      </a:lnTo>
                      <a:lnTo>
                        <a:pt x="379" y="420"/>
                      </a:lnTo>
                      <a:lnTo>
                        <a:pt x="372" y="447"/>
                      </a:lnTo>
                      <a:lnTo>
                        <a:pt x="350" y="450"/>
                      </a:lnTo>
                      <a:lnTo>
                        <a:pt x="320" y="450"/>
                      </a:lnTo>
                      <a:close/>
                    </a:path>
                  </a:pathLst>
                </a:custGeom>
                <a:solidFill>
                  <a:srgbClr val="808080"/>
                </a:solidFill>
                <a:ln w="12700">
                  <a:solidFill>
                    <a:srgbClr val="000000"/>
                  </a:solidFill>
                  <a:prstDash val="solid"/>
                  <a:round/>
                  <a:headEnd/>
                  <a:tailEnd/>
                </a:ln>
              </p:spPr>
              <p:txBody>
                <a:bodyPr/>
                <a:lstStyle/>
                <a:p>
                  <a:endParaRPr lang="en-IN"/>
                </a:p>
              </p:txBody>
            </p:sp>
            <p:sp>
              <p:nvSpPr>
                <p:cNvPr id="119831" name="Freeform 23">
                  <a:extLst>
                    <a:ext uri="{FF2B5EF4-FFF2-40B4-BE49-F238E27FC236}">
                      <a16:creationId xmlns="" xmlns:a16="http://schemas.microsoft.com/office/drawing/2014/main" id="{357AE64F-E6C8-4AF4-FA34-6A028969F329}"/>
                    </a:ext>
                  </a:extLst>
                </p:cNvPr>
                <p:cNvSpPr>
                  <a:spLocks/>
                </p:cNvSpPr>
                <p:nvPr/>
              </p:nvSpPr>
              <p:spPr bwMode="auto">
                <a:xfrm>
                  <a:off x="2803" y="1605"/>
                  <a:ext cx="84" cy="323"/>
                </a:xfrm>
                <a:custGeom>
                  <a:avLst/>
                  <a:gdLst>
                    <a:gd name="T0" fmla="*/ 0 w 84"/>
                    <a:gd name="T1" fmla="*/ 323 h 323"/>
                    <a:gd name="T2" fmla="*/ 30 w 84"/>
                    <a:gd name="T3" fmla="*/ 216 h 323"/>
                    <a:gd name="T4" fmla="*/ 60 w 84"/>
                    <a:gd name="T5" fmla="*/ 108 h 323"/>
                    <a:gd name="T6" fmla="*/ 54 w 84"/>
                    <a:gd name="T7" fmla="*/ 18 h 323"/>
                    <a:gd name="T8" fmla="*/ 84 w 84"/>
                    <a:gd name="T9" fmla="*/ 0 h 323"/>
                  </a:gdLst>
                  <a:ahLst/>
                  <a:cxnLst>
                    <a:cxn ang="0">
                      <a:pos x="T0" y="T1"/>
                    </a:cxn>
                    <a:cxn ang="0">
                      <a:pos x="T2" y="T3"/>
                    </a:cxn>
                    <a:cxn ang="0">
                      <a:pos x="T4" y="T5"/>
                    </a:cxn>
                    <a:cxn ang="0">
                      <a:pos x="T6" y="T7"/>
                    </a:cxn>
                    <a:cxn ang="0">
                      <a:pos x="T8" y="T9"/>
                    </a:cxn>
                  </a:cxnLst>
                  <a:rect l="0" t="0" r="r" b="b"/>
                  <a:pathLst>
                    <a:path w="84" h="323">
                      <a:moveTo>
                        <a:pt x="0" y="323"/>
                      </a:moveTo>
                      <a:lnTo>
                        <a:pt x="30" y="216"/>
                      </a:lnTo>
                      <a:lnTo>
                        <a:pt x="60" y="108"/>
                      </a:lnTo>
                      <a:lnTo>
                        <a:pt x="54" y="18"/>
                      </a:lnTo>
                      <a:lnTo>
                        <a:pt x="8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119832" name="Freeform 24">
                <a:extLst>
                  <a:ext uri="{FF2B5EF4-FFF2-40B4-BE49-F238E27FC236}">
                    <a16:creationId xmlns="" xmlns:a16="http://schemas.microsoft.com/office/drawing/2014/main" id="{3767EDF2-687B-D10D-185D-3BAC5504B088}"/>
                  </a:ext>
                </a:extLst>
              </p:cNvPr>
              <p:cNvSpPr>
                <a:spLocks/>
              </p:cNvSpPr>
              <p:nvPr/>
            </p:nvSpPr>
            <p:spPr bwMode="auto">
              <a:xfrm>
                <a:off x="2655" y="1731"/>
                <a:ext cx="70" cy="66"/>
              </a:xfrm>
              <a:custGeom>
                <a:avLst/>
                <a:gdLst>
                  <a:gd name="T0" fmla="*/ 0 w 70"/>
                  <a:gd name="T1" fmla="*/ 2 h 66"/>
                  <a:gd name="T2" fmla="*/ 33 w 70"/>
                  <a:gd name="T3" fmla="*/ 0 h 66"/>
                  <a:gd name="T4" fmla="*/ 51 w 70"/>
                  <a:gd name="T5" fmla="*/ 8 h 66"/>
                  <a:gd name="T6" fmla="*/ 64 w 70"/>
                  <a:gd name="T7" fmla="*/ 24 h 66"/>
                  <a:gd name="T8" fmla="*/ 70 w 70"/>
                  <a:gd name="T9" fmla="*/ 48 h 66"/>
                  <a:gd name="T10" fmla="*/ 69 w 70"/>
                  <a:gd name="T11" fmla="*/ 66 h 66"/>
                </a:gdLst>
                <a:ahLst/>
                <a:cxnLst>
                  <a:cxn ang="0">
                    <a:pos x="T0" y="T1"/>
                  </a:cxn>
                  <a:cxn ang="0">
                    <a:pos x="T2" y="T3"/>
                  </a:cxn>
                  <a:cxn ang="0">
                    <a:pos x="T4" y="T5"/>
                  </a:cxn>
                  <a:cxn ang="0">
                    <a:pos x="T6" y="T7"/>
                  </a:cxn>
                  <a:cxn ang="0">
                    <a:pos x="T8" y="T9"/>
                  </a:cxn>
                  <a:cxn ang="0">
                    <a:pos x="T10" y="T11"/>
                  </a:cxn>
                </a:cxnLst>
                <a:rect l="0" t="0" r="r" b="b"/>
                <a:pathLst>
                  <a:path w="70" h="66">
                    <a:moveTo>
                      <a:pt x="0" y="2"/>
                    </a:moveTo>
                    <a:lnTo>
                      <a:pt x="33" y="0"/>
                    </a:lnTo>
                    <a:lnTo>
                      <a:pt x="51" y="8"/>
                    </a:lnTo>
                    <a:lnTo>
                      <a:pt x="64" y="24"/>
                    </a:lnTo>
                    <a:lnTo>
                      <a:pt x="70" y="48"/>
                    </a:lnTo>
                    <a:lnTo>
                      <a:pt x="69" y="6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33" name="Freeform 25">
                <a:extLst>
                  <a:ext uri="{FF2B5EF4-FFF2-40B4-BE49-F238E27FC236}">
                    <a16:creationId xmlns="" xmlns:a16="http://schemas.microsoft.com/office/drawing/2014/main" id="{C48F3F3F-5ABF-0DB2-286C-BB70A85C8809}"/>
                  </a:ext>
                </a:extLst>
              </p:cNvPr>
              <p:cNvSpPr>
                <a:spLocks/>
              </p:cNvSpPr>
              <p:nvPr/>
            </p:nvSpPr>
            <p:spPr bwMode="auto">
              <a:xfrm>
                <a:off x="2890" y="1317"/>
                <a:ext cx="162" cy="934"/>
              </a:xfrm>
              <a:custGeom>
                <a:avLst/>
                <a:gdLst>
                  <a:gd name="T0" fmla="*/ 99 w 162"/>
                  <a:gd name="T1" fmla="*/ 0 h 934"/>
                  <a:gd name="T2" fmla="*/ 74 w 162"/>
                  <a:gd name="T3" fmla="*/ 62 h 934"/>
                  <a:gd name="T4" fmla="*/ 64 w 162"/>
                  <a:gd name="T5" fmla="*/ 85 h 934"/>
                  <a:gd name="T6" fmla="*/ 54 w 162"/>
                  <a:gd name="T7" fmla="*/ 105 h 934"/>
                  <a:gd name="T8" fmla="*/ 36 w 162"/>
                  <a:gd name="T9" fmla="*/ 131 h 934"/>
                  <a:gd name="T10" fmla="*/ 22 w 162"/>
                  <a:gd name="T11" fmla="*/ 147 h 934"/>
                  <a:gd name="T12" fmla="*/ 0 w 162"/>
                  <a:gd name="T13" fmla="*/ 171 h 934"/>
                  <a:gd name="T14" fmla="*/ 75 w 162"/>
                  <a:gd name="T15" fmla="*/ 174 h 934"/>
                  <a:gd name="T16" fmla="*/ 24 w 162"/>
                  <a:gd name="T17" fmla="*/ 243 h 934"/>
                  <a:gd name="T18" fmla="*/ 52 w 162"/>
                  <a:gd name="T19" fmla="*/ 313 h 934"/>
                  <a:gd name="T20" fmla="*/ 63 w 162"/>
                  <a:gd name="T21" fmla="*/ 343 h 934"/>
                  <a:gd name="T22" fmla="*/ 72 w 162"/>
                  <a:gd name="T23" fmla="*/ 375 h 934"/>
                  <a:gd name="T24" fmla="*/ 80 w 162"/>
                  <a:gd name="T25" fmla="*/ 415 h 934"/>
                  <a:gd name="T26" fmla="*/ 95 w 162"/>
                  <a:gd name="T27" fmla="*/ 509 h 934"/>
                  <a:gd name="T28" fmla="*/ 102 w 162"/>
                  <a:gd name="T29" fmla="*/ 561 h 934"/>
                  <a:gd name="T30" fmla="*/ 106 w 162"/>
                  <a:gd name="T31" fmla="*/ 615 h 934"/>
                  <a:gd name="T32" fmla="*/ 108 w 162"/>
                  <a:gd name="T33" fmla="*/ 656 h 934"/>
                  <a:gd name="T34" fmla="*/ 108 w 162"/>
                  <a:gd name="T35" fmla="*/ 770 h 934"/>
                  <a:gd name="T36" fmla="*/ 110 w 162"/>
                  <a:gd name="T37" fmla="*/ 801 h 934"/>
                  <a:gd name="T38" fmla="*/ 115 w 162"/>
                  <a:gd name="T39" fmla="*/ 842 h 934"/>
                  <a:gd name="T40" fmla="*/ 128 w 162"/>
                  <a:gd name="T41" fmla="*/ 934 h 934"/>
                  <a:gd name="T42" fmla="*/ 144 w 162"/>
                  <a:gd name="T43" fmla="*/ 713 h 934"/>
                  <a:gd name="T44" fmla="*/ 149 w 162"/>
                  <a:gd name="T45" fmla="*/ 656 h 934"/>
                  <a:gd name="T46" fmla="*/ 156 w 162"/>
                  <a:gd name="T47" fmla="*/ 575 h 934"/>
                  <a:gd name="T48" fmla="*/ 159 w 162"/>
                  <a:gd name="T49" fmla="*/ 532 h 934"/>
                  <a:gd name="T50" fmla="*/ 161 w 162"/>
                  <a:gd name="T51" fmla="*/ 490 h 934"/>
                  <a:gd name="T52" fmla="*/ 161 w 162"/>
                  <a:gd name="T53" fmla="*/ 435 h 934"/>
                  <a:gd name="T54" fmla="*/ 162 w 162"/>
                  <a:gd name="T55" fmla="*/ 373 h 934"/>
                  <a:gd name="T56" fmla="*/ 162 w 162"/>
                  <a:gd name="T57" fmla="*/ 312 h 934"/>
                  <a:gd name="T58" fmla="*/ 161 w 162"/>
                  <a:gd name="T59" fmla="*/ 275 h 934"/>
                  <a:gd name="T60" fmla="*/ 157 w 162"/>
                  <a:gd name="T61" fmla="*/ 212 h 934"/>
                  <a:gd name="T62" fmla="*/ 155 w 162"/>
                  <a:gd name="T63" fmla="*/ 179 h 934"/>
                  <a:gd name="T64" fmla="*/ 150 w 162"/>
                  <a:gd name="T65" fmla="*/ 141 h 934"/>
                  <a:gd name="T66" fmla="*/ 145 w 162"/>
                  <a:gd name="T67" fmla="*/ 119 h 934"/>
                  <a:gd name="T68" fmla="*/ 139 w 162"/>
                  <a:gd name="T69" fmla="*/ 95 h 934"/>
                  <a:gd name="T70" fmla="*/ 133 w 162"/>
                  <a:gd name="T71" fmla="*/ 76 h 934"/>
                  <a:gd name="T72" fmla="*/ 127 w 162"/>
                  <a:gd name="T73" fmla="*/ 57 h 934"/>
                  <a:gd name="T74" fmla="*/ 99 w 162"/>
                  <a:gd name="T75" fmla="*/ 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934">
                    <a:moveTo>
                      <a:pt x="99" y="0"/>
                    </a:moveTo>
                    <a:lnTo>
                      <a:pt x="74" y="62"/>
                    </a:lnTo>
                    <a:lnTo>
                      <a:pt x="64" y="85"/>
                    </a:lnTo>
                    <a:lnTo>
                      <a:pt x="54" y="105"/>
                    </a:lnTo>
                    <a:lnTo>
                      <a:pt x="36" y="131"/>
                    </a:lnTo>
                    <a:lnTo>
                      <a:pt x="22" y="147"/>
                    </a:lnTo>
                    <a:lnTo>
                      <a:pt x="0" y="171"/>
                    </a:lnTo>
                    <a:lnTo>
                      <a:pt x="75" y="174"/>
                    </a:lnTo>
                    <a:lnTo>
                      <a:pt x="24" y="243"/>
                    </a:lnTo>
                    <a:lnTo>
                      <a:pt x="52" y="313"/>
                    </a:lnTo>
                    <a:lnTo>
                      <a:pt x="63" y="343"/>
                    </a:lnTo>
                    <a:lnTo>
                      <a:pt x="72" y="375"/>
                    </a:lnTo>
                    <a:lnTo>
                      <a:pt x="80" y="415"/>
                    </a:lnTo>
                    <a:lnTo>
                      <a:pt x="95" y="509"/>
                    </a:lnTo>
                    <a:lnTo>
                      <a:pt x="102" y="561"/>
                    </a:lnTo>
                    <a:lnTo>
                      <a:pt x="106" y="615"/>
                    </a:lnTo>
                    <a:lnTo>
                      <a:pt x="108" y="656"/>
                    </a:lnTo>
                    <a:lnTo>
                      <a:pt x="108" y="770"/>
                    </a:lnTo>
                    <a:lnTo>
                      <a:pt x="110" y="801"/>
                    </a:lnTo>
                    <a:lnTo>
                      <a:pt x="115" y="842"/>
                    </a:lnTo>
                    <a:lnTo>
                      <a:pt x="128" y="934"/>
                    </a:lnTo>
                    <a:lnTo>
                      <a:pt x="144" y="713"/>
                    </a:lnTo>
                    <a:lnTo>
                      <a:pt x="149" y="656"/>
                    </a:lnTo>
                    <a:lnTo>
                      <a:pt x="156" y="575"/>
                    </a:lnTo>
                    <a:lnTo>
                      <a:pt x="159" y="532"/>
                    </a:lnTo>
                    <a:lnTo>
                      <a:pt x="161" y="490"/>
                    </a:lnTo>
                    <a:lnTo>
                      <a:pt x="161" y="435"/>
                    </a:lnTo>
                    <a:lnTo>
                      <a:pt x="162" y="373"/>
                    </a:lnTo>
                    <a:lnTo>
                      <a:pt x="162" y="312"/>
                    </a:lnTo>
                    <a:lnTo>
                      <a:pt x="161" y="275"/>
                    </a:lnTo>
                    <a:lnTo>
                      <a:pt x="157" y="212"/>
                    </a:lnTo>
                    <a:lnTo>
                      <a:pt x="155" y="179"/>
                    </a:lnTo>
                    <a:lnTo>
                      <a:pt x="150" y="141"/>
                    </a:lnTo>
                    <a:lnTo>
                      <a:pt x="145" y="119"/>
                    </a:lnTo>
                    <a:lnTo>
                      <a:pt x="139" y="95"/>
                    </a:lnTo>
                    <a:lnTo>
                      <a:pt x="133" y="76"/>
                    </a:lnTo>
                    <a:lnTo>
                      <a:pt x="127" y="57"/>
                    </a:lnTo>
                    <a:lnTo>
                      <a:pt x="99" y="0"/>
                    </a:lnTo>
                    <a:close/>
                  </a:path>
                </a:pathLst>
              </a:custGeom>
              <a:solidFill>
                <a:srgbClr val="808080"/>
              </a:solidFill>
              <a:ln w="12700">
                <a:solidFill>
                  <a:srgbClr val="000000"/>
                </a:solidFill>
                <a:prstDash val="solid"/>
                <a:round/>
                <a:headEnd/>
                <a:tailEnd/>
              </a:ln>
            </p:spPr>
            <p:txBody>
              <a:bodyPr/>
              <a:lstStyle/>
              <a:p>
                <a:endParaRPr lang="en-IN"/>
              </a:p>
            </p:txBody>
          </p:sp>
        </p:grpSp>
        <p:sp>
          <p:nvSpPr>
            <p:cNvPr id="119834" name="Freeform 26">
              <a:extLst>
                <a:ext uri="{FF2B5EF4-FFF2-40B4-BE49-F238E27FC236}">
                  <a16:creationId xmlns="" xmlns:a16="http://schemas.microsoft.com/office/drawing/2014/main" id="{3AC67D58-4470-18C5-FE3A-F6FA7146C442}"/>
                </a:ext>
              </a:extLst>
            </p:cNvPr>
            <p:cNvSpPr>
              <a:spLocks/>
            </p:cNvSpPr>
            <p:nvPr/>
          </p:nvSpPr>
          <p:spPr bwMode="auto">
            <a:xfrm>
              <a:off x="1485" y="2018"/>
              <a:ext cx="148" cy="1104"/>
            </a:xfrm>
            <a:custGeom>
              <a:avLst/>
              <a:gdLst>
                <a:gd name="T0" fmla="*/ 40 w 126"/>
                <a:gd name="T1" fmla="*/ 0 h 938"/>
                <a:gd name="T2" fmla="*/ 19 w 126"/>
                <a:gd name="T3" fmla="*/ 135 h 938"/>
                <a:gd name="T4" fmla="*/ 4 w 126"/>
                <a:gd name="T5" fmla="*/ 312 h 938"/>
                <a:gd name="T6" fmla="*/ 7 w 126"/>
                <a:gd name="T7" fmla="*/ 671 h 938"/>
                <a:gd name="T8" fmla="*/ 0 w 126"/>
                <a:gd name="T9" fmla="*/ 839 h 938"/>
                <a:gd name="T10" fmla="*/ 60 w 126"/>
                <a:gd name="T11" fmla="*/ 938 h 938"/>
                <a:gd name="T12" fmla="*/ 122 w 126"/>
                <a:gd name="T13" fmla="*/ 839 h 938"/>
                <a:gd name="T14" fmla="*/ 120 w 126"/>
                <a:gd name="T15" fmla="*/ 671 h 938"/>
                <a:gd name="T16" fmla="*/ 126 w 126"/>
                <a:gd name="T17" fmla="*/ 309 h 938"/>
                <a:gd name="T18" fmla="*/ 102 w 126"/>
                <a:gd name="T19" fmla="*/ 120 h 938"/>
                <a:gd name="T20" fmla="*/ 72 w 126"/>
                <a:gd name="T21" fmla="*/ 0 h 938"/>
                <a:gd name="T22" fmla="*/ 40 w 126"/>
                <a:gd name="T23"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938">
                  <a:moveTo>
                    <a:pt x="40" y="0"/>
                  </a:moveTo>
                  <a:lnTo>
                    <a:pt x="19" y="135"/>
                  </a:lnTo>
                  <a:lnTo>
                    <a:pt x="4" y="312"/>
                  </a:lnTo>
                  <a:lnTo>
                    <a:pt x="7" y="671"/>
                  </a:lnTo>
                  <a:lnTo>
                    <a:pt x="0" y="839"/>
                  </a:lnTo>
                  <a:lnTo>
                    <a:pt x="60" y="938"/>
                  </a:lnTo>
                  <a:lnTo>
                    <a:pt x="122" y="839"/>
                  </a:lnTo>
                  <a:lnTo>
                    <a:pt x="120" y="671"/>
                  </a:lnTo>
                  <a:lnTo>
                    <a:pt x="126" y="309"/>
                  </a:lnTo>
                  <a:lnTo>
                    <a:pt x="102" y="120"/>
                  </a:lnTo>
                  <a:lnTo>
                    <a:pt x="72" y="0"/>
                  </a:lnTo>
                  <a:lnTo>
                    <a:pt x="40" y="0"/>
                  </a:lnTo>
                  <a:close/>
                </a:path>
              </a:pathLst>
            </a:custGeom>
            <a:solidFill>
              <a:srgbClr val="E00000"/>
            </a:solidFill>
            <a:ln w="12700">
              <a:solidFill>
                <a:srgbClr val="000000"/>
              </a:solidFill>
              <a:prstDash val="solid"/>
              <a:round/>
              <a:headEnd/>
              <a:tailEnd/>
            </a:ln>
          </p:spPr>
          <p:txBody>
            <a:bodyPr/>
            <a:lstStyle/>
            <a:p>
              <a:endParaRPr lang="en-IN"/>
            </a:p>
          </p:txBody>
        </p:sp>
        <p:grpSp>
          <p:nvGrpSpPr>
            <p:cNvPr id="119835" name="Group 27">
              <a:extLst>
                <a:ext uri="{FF2B5EF4-FFF2-40B4-BE49-F238E27FC236}">
                  <a16:creationId xmlns="" xmlns:a16="http://schemas.microsoft.com/office/drawing/2014/main" id="{FC8449B9-B31E-0782-49BE-680E9E9DDB56}"/>
                </a:ext>
              </a:extLst>
            </p:cNvPr>
            <p:cNvGrpSpPr>
              <a:grpSpLocks/>
            </p:cNvGrpSpPr>
            <p:nvPr/>
          </p:nvGrpSpPr>
          <p:grpSpPr bwMode="auto">
            <a:xfrm>
              <a:off x="1585" y="1952"/>
              <a:ext cx="475" cy="739"/>
              <a:chOff x="3176" y="1289"/>
              <a:chExt cx="774" cy="1203"/>
            </a:xfrm>
          </p:grpSpPr>
          <p:grpSp>
            <p:nvGrpSpPr>
              <p:cNvPr id="119836" name="Group 28">
                <a:extLst>
                  <a:ext uri="{FF2B5EF4-FFF2-40B4-BE49-F238E27FC236}">
                    <a16:creationId xmlns="" xmlns:a16="http://schemas.microsoft.com/office/drawing/2014/main" id="{8C9EB5DC-0878-1052-78FC-C23C5B6927B7}"/>
                  </a:ext>
                </a:extLst>
              </p:cNvPr>
              <p:cNvGrpSpPr>
                <a:grpSpLocks/>
              </p:cNvGrpSpPr>
              <p:nvPr/>
            </p:nvGrpSpPr>
            <p:grpSpPr bwMode="auto">
              <a:xfrm>
                <a:off x="3176" y="1289"/>
                <a:ext cx="774" cy="1203"/>
                <a:chOff x="3176" y="1289"/>
                <a:chExt cx="774" cy="1203"/>
              </a:xfrm>
            </p:grpSpPr>
            <p:grpSp>
              <p:nvGrpSpPr>
                <p:cNvPr id="119837" name="Group 29">
                  <a:extLst>
                    <a:ext uri="{FF2B5EF4-FFF2-40B4-BE49-F238E27FC236}">
                      <a16:creationId xmlns="" xmlns:a16="http://schemas.microsoft.com/office/drawing/2014/main" id="{18F7A74D-A90A-96D3-B590-44FEF391FBBE}"/>
                    </a:ext>
                  </a:extLst>
                </p:cNvPr>
                <p:cNvGrpSpPr>
                  <a:grpSpLocks/>
                </p:cNvGrpSpPr>
                <p:nvPr/>
              </p:nvGrpSpPr>
              <p:grpSpPr bwMode="auto">
                <a:xfrm>
                  <a:off x="3176" y="1289"/>
                  <a:ext cx="774" cy="1203"/>
                  <a:chOff x="3176" y="1289"/>
                  <a:chExt cx="774" cy="1203"/>
                </a:xfrm>
              </p:grpSpPr>
              <p:sp>
                <p:nvSpPr>
                  <p:cNvPr id="119838" name="Freeform 30">
                    <a:extLst>
                      <a:ext uri="{FF2B5EF4-FFF2-40B4-BE49-F238E27FC236}">
                        <a16:creationId xmlns="" xmlns:a16="http://schemas.microsoft.com/office/drawing/2014/main" id="{93D70C09-A9C0-A637-CC15-4FD2151AD03B}"/>
                      </a:ext>
                    </a:extLst>
                  </p:cNvPr>
                  <p:cNvSpPr>
                    <a:spLocks/>
                  </p:cNvSpPr>
                  <p:nvPr/>
                </p:nvSpPr>
                <p:spPr bwMode="auto">
                  <a:xfrm>
                    <a:off x="3176" y="1289"/>
                    <a:ext cx="774" cy="1203"/>
                  </a:xfrm>
                  <a:custGeom>
                    <a:avLst/>
                    <a:gdLst>
                      <a:gd name="T0" fmla="*/ 477 w 774"/>
                      <a:gd name="T1" fmla="*/ 449 h 1203"/>
                      <a:gd name="T2" fmla="*/ 563 w 774"/>
                      <a:gd name="T3" fmla="*/ 422 h 1203"/>
                      <a:gd name="T4" fmla="*/ 700 w 774"/>
                      <a:gd name="T5" fmla="*/ 383 h 1203"/>
                      <a:gd name="T6" fmla="*/ 735 w 774"/>
                      <a:gd name="T7" fmla="*/ 401 h 1203"/>
                      <a:gd name="T8" fmla="*/ 758 w 774"/>
                      <a:gd name="T9" fmla="*/ 431 h 1203"/>
                      <a:gd name="T10" fmla="*/ 771 w 774"/>
                      <a:gd name="T11" fmla="*/ 478 h 1203"/>
                      <a:gd name="T12" fmla="*/ 774 w 774"/>
                      <a:gd name="T13" fmla="*/ 523 h 1203"/>
                      <a:gd name="T14" fmla="*/ 770 w 774"/>
                      <a:gd name="T15" fmla="*/ 575 h 1203"/>
                      <a:gd name="T16" fmla="*/ 670 w 774"/>
                      <a:gd name="T17" fmla="*/ 625 h 1203"/>
                      <a:gd name="T18" fmla="*/ 604 w 774"/>
                      <a:gd name="T19" fmla="*/ 659 h 1203"/>
                      <a:gd name="T20" fmla="*/ 563 w 774"/>
                      <a:gd name="T21" fmla="*/ 679 h 1203"/>
                      <a:gd name="T22" fmla="*/ 479 w 774"/>
                      <a:gd name="T23" fmla="*/ 703 h 1203"/>
                      <a:gd name="T24" fmla="*/ 316 w 774"/>
                      <a:gd name="T25" fmla="*/ 736 h 1203"/>
                      <a:gd name="T26" fmla="*/ 288 w 774"/>
                      <a:gd name="T27" fmla="*/ 719 h 1203"/>
                      <a:gd name="T28" fmla="*/ 258 w 774"/>
                      <a:gd name="T29" fmla="*/ 652 h 1203"/>
                      <a:gd name="T30" fmla="*/ 248 w 774"/>
                      <a:gd name="T31" fmla="*/ 759 h 1203"/>
                      <a:gd name="T32" fmla="*/ 258 w 774"/>
                      <a:gd name="T33" fmla="*/ 850 h 1203"/>
                      <a:gd name="T34" fmla="*/ 259 w 774"/>
                      <a:gd name="T35" fmla="*/ 915 h 1203"/>
                      <a:gd name="T36" fmla="*/ 271 w 774"/>
                      <a:gd name="T37" fmla="*/ 990 h 1203"/>
                      <a:gd name="T38" fmla="*/ 278 w 774"/>
                      <a:gd name="T39" fmla="*/ 1114 h 1203"/>
                      <a:gd name="T40" fmla="*/ 226 w 774"/>
                      <a:gd name="T41" fmla="*/ 1140 h 1203"/>
                      <a:gd name="T42" fmla="*/ 168 w 774"/>
                      <a:gd name="T43" fmla="*/ 1156 h 1203"/>
                      <a:gd name="T44" fmla="*/ 113 w 774"/>
                      <a:gd name="T45" fmla="*/ 1176 h 1203"/>
                      <a:gd name="T46" fmla="*/ 47 w 774"/>
                      <a:gd name="T47" fmla="*/ 1196 h 1203"/>
                      <a:gd name="T48" fmla="*/ 22 w 774"/>
                      <a:gd name="T49" fmla="*/ 1063 h 1203"/>
                      <a:gd name="T50" fmla="*/ 34 w 774"/>
                      <a:gd name="T51" fmla="*/ 991 h 1203"/>
                      <a:gd name="T52" fmla="*/ 38 w 774"/>
                      <a:gd name="T53" fmla="*/ 897 h 1203"/>
                      <a:gd name="T54" fmla="*/ 21 w 774"/>
                      <a:gd name="T55" fmla="*/ 580 h 1203"/>
                      <a:gd name="T56" fmla="*/ 65 w 774"/>
                      <a:gd name="T57" fmla="*/ 33 h 1203"/>
                      <a:gd name="T58" fmla="*/ 188 w 774"/>
                      <a:gd name="T59" fmla="*/ 9 h 1203"/>
                      <a:gd name="T60" fmla="*/ 224 w 774"/>
                      <a:gd name="T61" fmla="*/ 0 h 1203"/>
                      <a:gd name="T62" fmla="*/ 255 w 774"/>
                      <a:gd name="T63" fmla="*/ 2 h 1203"/>
                      <a:gd name="T64" fmla="*/ 284 w 774"/>
                      <a:gd name="T65" fmla="*/ 13 h 1203"/>
                      <a:gd name="T66" fmla="*/ 313 w 774"/>
                      <a:gd name="T67" fmla="*/ 41 h 1203"/>
                      <a:gd name="T68" fmla="*/ 326 w 774"/>
                      <a:gd name="T69" fmla="*/ 77 h 1203"/>
                      <a:gd name="T70" fmla="*/ 331 w 774"/>
                      <a:gd name="T71" fmla="*/ 142 h 1203"/>
                      <a:gd name="T72" fmla="*/ 395 w 774"/>
                      <a:gd name="T73" fmla="*/ 420 h 1203"/>
                      <a:gd name="T74" fmla="*/ 424 w 774"/>
                      <a:gd name="T75" fmla="*/ 45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4" h="1203">
                        <a:moveTo>
                          <a:pt x="454" y="450"/>
                        </a:moveTo>
                        <a:lnTo>
                          <a:pt x="477" y="449"/>
                        </a:lnTo>
                        <a:lnTo>
                          <a:pt x="509" y="444"/>
                        </a:lnTo>
                        <a:lnTo>
                          <a:pt x="563" y="422"/>
                        </a:lnTo>
                        <a:lnTo>
                          <a:pt x="682" y="380"/>
                        </a:lnTo>
                        <a:lnTo>
                          <a:pt x="700" y="383"/>
                        </a:lnTo>
                        <a:lnTo>
                          <a:pt x="717" y="390"/>
                        </a:lnTo>
                        <a:lnTo>
                          <a:pt x="735" y="401"/>
                        </a:lnTo>
                        <a:lnTo>
                          <a:pt x="747" y="413"/>
                        </a:lnTo>
                        <a:lnTo>
                          <a:pt x="758" y="431"/>
                        </a:lnTo>
                        <a:lnTo>
                          <a:pt x="765" y="451"/>
                        </a:lnTo>
                        <a:lnTo>
                          <a:pt x="771" y="478"/>
                        </a:lnTo>
                        <a:lnTo>
                          <a:pt x="773" y="500"/>
                        </a:lnTo>
                        <a:lnTo>
                          <a:pt x="774" y="523"/>
                        </a:lnTo>
                        <a:lnTo>
                          <a:pt x="773" y="550"/>
                        </a:lnTo>
                        <a:lnTo>
                          <a:pt x="770" y="575"/>
                        </a:lnTo>
                        <a:lnTo>
                          <a:pt x="765" y="596"/>
                        </a:lnTo>
                        <a:lnTo>
                          <a:pt x="670" y="625"/>
                        </a:lnTo>
                        <a:lnTo>
                          <a:pt x="630" y="644"/>
                        </a:lnTo>
                        <a:lnTo>
                          <a:pt x="604" y="659"/>
                        </a:lnTo>
                        <a:lnTo>
                          <a:pt x="582" y="671"/>
                        </a:lnTo>
                        <a:lnTo>
                          <a:pt x="563" y="679"/>
                        </a:lnTo>
                        <a:lnTo>
                          <a:pt x="535" y="687"/>
                        </a:lnTo>
                        <a:lnTo>
                          <a:pt x="479" y="703"/>
                        </a:lnTo>
                        <a:lnTo>
                          <a:pt x="385" y="724"/>
                        </a:lnTo>
                        <a:lnTo>
                          <a:pt x="316" y="736"/>
                        </a:lnTo>
                        <a:lnTo>
                          <a:pt x="299" y="731"/>
                        </a:lnTo>
                        <a:lnTo>
                          <a:pt x="288" y="719"/>
                        </a:lnTo>
                        <a:lnTo>
                          <a:pt x="280" y="700"/>
                        </a:lnTo>
                        <a:lnTo>
                          <a:pt x="258" y="652"/>
                        </a:lnTo>
                        <a:lnTo>
                          <a:pt x="253" y="682"/>
                        </a:lnTo>
                        <a:lnTo>
                          <a:pt x="248" y="759"/>
                        </a:lnTo>
                        <a:lnTo>
                          <a:pt x="251" y="819"/>
                        </a:lnTo>
                        <a:lnTo>
                          <a:pt x="258" y="850"/>
                        </a:lnTo>
                        <a:lnTo>
                          <a:pt x="259" y="883"/>
                        </a:lnTo>
                        <a:lnTo>
                          <a:pt x="259" y="915"/>
                        </a:lnTo>
                        <a:lnTo>
                          <a:pt x="263" y="954"/>
                        </a:lnTo>
                        <a:lnTo>
                          <a:pt x="271" y="990"/>
                        </a:lnTo>
                        <a:lnTo>
                          <a:pt x="293" y="1096"/>
                        </a:lnTo>
                        <a:lnTo>
                          <a:pt x="278" y="1114"/>
                        </a:lnTo>
                        <a:lnTo>
                          <a:pt x="257" y="1128"/>
                        </a:lnTo>
                        <a:lnTo>
                          <a:pt x="226" y="1140"/>
                        </a:lnTo>
                        <a:lnTo>
                          <a:pt x="194" y="1147"/>
                        </a:lnTo>
                        <a:lnTo>
                          <a:pt x="168" y="1156"/>
                        </a:lnTo>
                        <a:lnTo>
                          <a:pt x="139" y="1166"/>
                        </a:lnTo>
                        <a:lnTo>
                          <a:pt x="113" y="1176"/>
                        </a:lnTo>
                        <a:lnTo>
                          <a:pt x="84" y="1185"/>
                        </a:lnTo>
                        <a:lnTo>
                          <a:pt x="47" y="1196"/>
                        </a:lnTo>
                        <a:lnTo>
                          <a:pt x="0" y="1203"/>
                        </a:lnTo>
                        <a:lnTo>
                          <a:pt x="22" y="1063"/>
                        </a:lnTo>
                        <a:lnTo>
                          <a:pt x="30" y="1018"/>
                        </a:lnTo>
                        <a:lnTo>
                          <a:pt x="34" y="991"/>
                        </a:lnTo>
                        <a:lnTo>
                          <a:pt x="35" y="961"/>
                        </a:lnTo>
                        <a:lnTo>
                          <a:pt x="38" y="897"/>
                        </a:lnTo>
                        <a:lnTo>
                          <a:pt x="36" y="808"/>
                        </a:lnTo>
                        <a:lnTo>
                          <a:pt x="21" y="580"/>
                        </a:lnTo>
                        <a:lnTo>
                          <a:pt x="30" y="227"/>
                        </a:lnTo>
                        <a:lnTo>
                          <a:pt x="65" y="33"/>
                        </a:lnTo>
                        <a:lnTo>
                          <a:pt x="156" y="17"/>
                        </a:lnTo>
                        <a:lnTo>
                          <a:pt x="188" y="9"/>
                        </a:lnTo>
                        <a:lnTo>
                          <a:pt x="210" y="3"/>
                        </a:lnTo>
                        <a:lnTo>
                          <a:pt x="224" y="0"/>
                        </a:lnTo>
                        <a:lnTo>
                          <a:pt x="241" y="0"/>
                        </a:lnTo>
                        <a:lnTo>
                          <a:pt x="255" y="2"/>
                        </a:lnTo>
                        <a:lnTo>
                          <a:pt x="269" y="5"/>
                        </a:lnTo>
                        <a:lnTo>
                          <a:pt x="284" y="13"/>
                        </a:lnTo>
                        <a:lnTo>
                          <a:pt x="299" y="25"/>
                        </a:lnTo>
                        <a:lnTo>
                          <a:pt x="313" y="41"/>
                        </a:lnTo>
                        <a:lnTo>
                          <a:pt x="321" y="56"/>
                        </a:lnTo>
                        <a:lnTo>
                          <a:pt x="326" y="77"/>
                        </a:lnTo>
                        <a:lnTo>
                          <a:pt x="326" y="105"/>
                        </a:lnTo>
                        <a:lnTo>
                          <a:pt x="331" y="142"/>
                        </a:lnTo>
                        <a:lnTo>
                          <a:pt x="347" y="222"/>
                        </a:lnTo>
                        <a:lnTo>
                          <a:pt x="395" y="420"/>
                        </a:lnTo>
                        <a:lnTo>
                          <a:pt x="402" y="447"/>
                        </a:lnTo>
                        <a:lnTo>
                          <a:pt x="424" y="450"/>
                        </a:lnTo>
                        <a:lnTo>
                          <a:pt x="454" y="450"/>
                        </a:lnTo>
                        <a:close/>
                      </a:path>
                    </a:pathLst>
                  </a:custGeom>
                  <a:solidFill>
                    <a:srgbClr val="808080"/>
                  </a:solidFill>
                  <a:ln w="12700">
                    <a:solidFill>
                      <a:srgbClr val="000000"/>
                    </a:solidFill>
                    <a:prstDash val="solid"/>
                    <a:round/>
                    <a:headEnd/>
                    <a:tailEnd/>
                  </a:ln>
                </p:spPr>
                <p:txBody>
                  <a:bodyPr/>
                  <a:lstStyle/>
                  <a:p>
                    <a:endParaRPr lang="en-IN"/>
                  </a:p>
                </p:txBody>
              </p:sp>
              <p:sp>
                <p:nvSpPr>
                  <p:cNvPr id="119839" name="Freeform 31">
                    <a:extLst>
                      <a:ext uri="{FF2B5EF4-FFF2-40B4-BE49-F238E27FC236}">
                        <a16:creationId xmlns="" xmlns:a16="http://schemas.microsoft.com/office/drawing/2014/main" id="{EC4DAA06-79CD-F98E-4E46-379B782A9A8E}"/>
                      </a:ext>
                    </a:extLst>
                  </p:cNvPr>
                  <p:cNvSpPr>
                    <a:spLocks/>
                  </p:cNvSpPr>
                  <p:nvPr/>
                </p:nvSpPr>
                <p:spPr bwMode="auto">
                  <a:xfrm>
                    <a:off x="3344" y="1611"/>
                    <a:ext cx="84" cy="323"/>
                  </a:xfrm>
                  <a:custGeom>
                    <a:avLst/>
                    <a:gdLst>
                      <a:gd name="T0" fmla="*/ 84 w 84"/>
                      <a:gd name="T1" fmla="*/ 323 h 323"/>
                      <a:gd name="T2" fmla="*/ 54 w 84"/>
                      <a:gd name="T3" fmla="*/ 216 h 323"/>
                      <a:gd name="T4" fmla="*/ 24 w 84"/>
                      <a:gd name="T5" fmla="*/ 108 h 323"/>
                      <a:gd name="T6" fmla="*/ 30 w 84"/>
                      <a:gd name="T7" fmla="*/ 18 h 323"/>
                      <a:gd name="T8" fmla="*/ 0 w 84"/>
                      <a:gd name="T9" fmla="*/ 0 h 323"/>
                    </a:gdLst>
                    <a:ahLst/>
                    <a:cxnLst>
                      <a:cxn ang="0">
                        <a:pos x="T0" y="T1"/>
                      </a:cxn>
                      <a:cxn ang="0">
                        <a:pos x="T2" y="T3"/>
                      </a:cxn>
                      <a:cxn ang="0">
                        <a:pos x="T4" y="T5"/>
                      </a:cxn>
                      <a:cxn ang="0">
                        <a:pos x="T6" y="T7"/>
                      </a:cxn>
                      <a:cxn ang="0">
                        <a:pos x="T8" y="T9"/>
                      </a:cxn>
                    </a:cxnLst>
                    <a:rect l="0" t="0" r="r" b="b"/>
                    <a:pathLst>
                      <a:path w="84" h="323">
                        <a:moveTo>
                          <a:pt x="84" y="323"/>
                        </a:moveTo>
                        <a:lnTo>
                          <a:pt x="54" y="216"/>
                        </a:lnTo>
                        <a:lnTo>
                          <a:pt x="24" y="108"/>
                        </a:lnTo>
                        <a:lnTo>
                          <a:pt x="30" y="1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119840" name="Freeform 32">
                  <a:extLst>
                    <a:ext uri="{FF2B5EF4-FFF2-40B4-BE49-F238E27FC236}">
                      <a16:creationId xmlns="" xmlns:a16="http://schemas.microsoft.com/office/drawing/2014/main" id="{38FEBADF-0E6D-E88B-23D1-DA9CC2FE555E}"/>
                    </a:ext>
                  </a:extLst>
                </p:cNvPr>
                <p:cNvSpPr>
                  <a:spLocks/>
                </p:cNvSpPr>
                <p:nvPr/>
              </p:nvSpPr>
              <p:spPr bwMode="auto">
                <a:xfrm>
                  <a:off x="3506" y="1737"/>
                  <a:ext cx="70" cy="66"/>
                </a:xfrm>
                <a:custGeom>
                  <a:avLst/>
                  <a:gdLst>
                    <a:gd name="T0" fmla="*/ 70 w 70"/>
                    <a:gd name="T1" fmla="*/ 2 h 66"/>
                    <a:gd name="T2" fmla="*/ 37 w 70"/>
                    <a:gd name="T3" fmla="*/ 0 h 66"/>
                    <a:gd name="T4" fmla="*/ 19 w 70"/>
                    <a:gd name="T5" fmla="*/ 8 h 66"/>
                    <a:gd name="T6" fmla="*/ 6 w 70"/>
                    <a:gd name="T7" fmla="*/ 24 h 66"/>
                    <a:gd name="T8" fmla="*/ 0 w 70"/>
                    <a:gd name="T9" fmla="*/ 48 h 66"/>
                    <a:gd name="T10" fmla="*/ 1 w 70"/>
                    <a:gd name="T11" fmla="*/ 66 h 66"/>
                  </a:gdLst>
                  <a:ahLst/>
                  <a:cxnLst>
                    <a:cxn ang="0">
                      <a:pos x="T0" y="T1"/>
                    </a:cxn>
                    <a:cxn ang="0">
                      <a:pos x="T2" y="T3"/>
                    </a:cxn>
                    <a:cxn ang="0">
                      <a:pos x="T4" y="T5"/>
                    </a:cxn>
                    <a:cxn ang="0">
                      <a:pos x="T6" y="T7"/>
                    </a:cxn>
                    <a:cxn ang="0">
                      <a:pos x="T8" y="T9"/>
                    </a:cxn>
                    <a:cxn ang="0">
                      <a:pos x="T10" y="T11"/>
                    </a:cxn>
                  </a:cxnLst>
                  <a:rect l="0" t="0" r="r" b="b"/>
                  <a:pathLst>
                    <a:path w="70" h="66">
                      <a:moveTo>
                        <a:pt x="70" y="2"/>
                      </a:moveTo>
                      <a:lnTo>
                        <a:pt x="37" y="0"/>
                      </a:lnTo>
                      <a:lnTo>
                        <a:pt x="19" y="8"/>
                      </a:lnTo>
                      <a:lnTo>
                        <a:pt x="6" y="24"/>
                      </a:lnTo>
                      <a:lnTo>
                        <a:pt x="0" y="48"/>
                      </a:lnTo>
                      <a:lnTo>
                        <a:pt x="1" y="6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119841" name="Freeform 33">
                <a:extLst>
                  <a:ext uri="{FF2B5EF4-FFF2-40B4-BE49-F238E27FC236}">
                    <a16:creationId xmlns="" xmlns:a16="http://schemas.microsoft.com/office/drawing/2014/main" id="{CB5339AB-87D4-AB1F-4CC7-BD56C88D1347}"/>
                  </a:ext>
                </a:extLst>
              </p:cNvPr>
              <p:cNvSpPr>
                <a:spLocks/>
              </p:cNvSpPr>
              <p:nvPr/>
            </p:nvSpPr>
            <p:spPr bwMode="auto">
              <a:xfrm>
                <a:off x="3179" y="1323"/>
                <a:ext cx="162" cy="934"/>
              </a:xfrm>
              <a:custGeom>
                <a:avLst/>
                <a:gdLst>
                  <a:gd name="T0" fmla="*/ 63 w 162"/>
                  <a:gd name="T1" fmla="*/ 0 h 934"/>
                  <a:gd name="T2" fmla="*/ 88 w 162"/>
                  <a:gd name="T3" fmla="*/ 62 h 934"/>
                  <a:gd name="T4" fmla="*/ 98 w 162"/>
                  <a:gd name="T5" fmla="*/ 85 h 934"/>
                  <a:gd name="T6" fmla="*/ 108 w 162"/>
                  <a:gd name="T7" fmla="*/ 105 h 934"/>
                  <a:gd name="T8" fmla="*/ 126 w 162"/>
                  <a:gd name="T9" fmla="*/ 131 h 934"/>
                  <a:gd name="T10" fmla="*/ 140 w 162"/>
                  <a:gd name="T11" fmla="*/ 147 h 934"/>
                  <a:gd name="T12" fmla="*/ 162 w 162"/>
                  <a:gd name="T13" fmla="*/ 171 h 934"/>
                  <a:gd name="T14" fmla="*/ 87 w 162"/>
                  <a:gd name="T15" fmla="*/ 174 h 934"/>
                  <a:gd name="T16" fmla="*/ 138 w 162"/>
                  <a:gd name="T17" fmla="*/ 243 h 934"/>
                  <a:gd name="T18" fmla="*/ 110 w 162"/>
                  <a:gd name="T19" fmla="*/ 313 h 934"/>
                  <a:gd name="T20" fmla="*/ 99 w 162"/>
                  <a:gd name="T21" fmla="*/ 343 h 934"/>
                  <a:gd name="T22" fmla="*/ 90 w 162"/>
                  <a:gd name="T23" fmla="*/ 375 h 934"/>
                  <a:gd name="T24" fmla="*/ 82 w 162"/>
                  <a:gd name="T25" fmla="*/ 415 h 934"/>
                  <a:gd name="T26" fmla="*/ 67 w 162"/>
                  <a:gd name="T27" fmla="*/ 509 h 934"/>
                  <a:gd name="T28" fmla="*/ 60 w 162"/>
                  <a:gd name="T29" fmla="*/ 561 h 934"/>
                  <a:gd name="T30" fmla="*/ 56 w 162"/>
                  <a:gd name="T31" fmla="*/ 615 h 934"/>
                  <a:gd name="T32" fmla="*/ 54 w 162"/>
                  <a:gd name="T33" fmla="*/ 656 h 934"/>
                  <a:gd name="T34" fmla="*/ 54 w 162"/>
                  <a:gd name="T35" fmla="*/ 770 h 934"/>
                  <a:gd name="T36" fmla="*/ 52 w 162"/>
                  <a:gd name="T37" fmla="*/ 801 h 934"/>
                  <a:gd name="T38" fmla="*/ 47 w 162"/>
                  <a:gd name="T39" fmla="*/ 842 h 934"/>
                  <a:gd name="T40" fmla="*/ 34 w 162"/>
                  <a:gd name="T41" fmla="*/ 934 h 934"/>
                  <a:gd name="T42" fmla="*/ 18 w 162"/>
                  <a:gd name="T43" fmla="*/ 713 h 934"/>
                  <a:gd name="T44" fmla="*/ 13 w 162"/>
                  <a:gd name="T45" fmla="*/ 656 h 934"/>
                  <a:gd name="T46" fmla="*/ 6 w 162"/>
                  <a:gd name="T47" fmla="*/ 575 h 934"/>
                  <a:gd name="T48" fmla="*/ 3 w 162"/>
                  <a:gd name="T49" fmla="*/ 532 h 934"/>
                  <a:gd name="T50" fmla="*/ 1 w 162"/>
                  <a:gd name="T51" fmla="*/ 490 h 934"/>
                  <a:gd name="T52" fmla="*/ 1 w 162"/>
                  <a:gd name="T53" fmla="*/ 435 h 934"/>
                  <a:gd name="T54" fmla="*/ 0 w 162"/>
                  <a:gd name="T55" fmla="*/ 373 h 934"/>
                  <a:gd name="T56" fmla="*/ 0 w 162"/>
                  <a:gd name="T57" fmla="*/ 312 h 934"/>
                  <a:gd name="T58" fmla="*/ 1 w 162"/>
                  <a:gd name="T59" fmla="*/ 275 h 934"/>
                  <a:gd name="T60" fmla="*/ 5 w 162"/>
                  <a:gd name="T61" fmla="*/ 212 h 934"/>
                  <a:gd name="T62" fmla="*/ 7 w 162"/>
                  <a:gd name="T63" fmla="*/ 179 h 934"/>
                  <a:gd name="T64" fmla="*/ 12 w 162"/>
                  <a:gd name="T65" fmla="*/ 141 h 934"/>
                  <a:gd name="T66" fmla="*/ 17 w 162"/>
                  <a:gd name="T67" fmla="*/ 119 h 934"/>
                  <a:gd name="T68" fmla="*/ 23 w 162"/>
                  <a:gd name="T69" fmla="*/ 95 h 934"/>
                  <a:gd name="T70" fmla="*/ 29 w 162"/>
                  <a:gd name="T71" fmla="*/ 76 h 934"/>
                  <a:gd name="T72" fmla="*/ 35 w 162"/>
                  <a:gd name="T73" fmla="*/ 57 h 934"/>
                  <a:gd name="T74" fmla="*/ 63 w 162"/>
                  <a:gd name="T75" fmla="*/ 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934">
                    <a:moveTo>
                      <a:pt x="63" y="0"/>
                    </a:moveTo>
                    <a:lnTo>
                      <a:pt x="88" y="62"/>
                    </a:lnTo>
                    <a:lnTo>
                      <a:pt x="98" y="85"/>
                    </a:lnTo>
                    <a:lnTo>
                      <a:pt x="108" y="105"/>
                    </a:lnTo>
                    <a:lnTo>
                      <a:pt x="126" y="131"/>
                    </a:lnTo>
                    <a:lnTo>
                      <a:pt x="140" y="147"/>
                    </a:lnTo>
                    <a:lnTo>
                      <a:pt x="162" y="171"/>
                    </a:lnTo>
                    <a:lnTo>
                      <a:pt x="87" y="174"/>
                    </a:lnTo>
                    <a:lnTo>
                      <a:pt x="138" y="243"/>
                    </a:lnTo>
                    <a:lnTo>
                      <a:pt x="110" y="313"/>
                    </a:lnTo>
                    <a:lnTo>
                      <a:pt x="99" y="343"/>
                    </a:lnTo>
                    <a:lnTo>
                      <a:pt x="90" y="375"/>
                    </a:lnTo>
                    <a:lnTo>
                      <a:pt x="82" y="415"/>
                    </a:lnTo>
                    <a:lnTo>
                      <a:pt x="67" y="509"/>
                    </a:lnTo>
                    <a:lnTo>
                      <a:pt x="60" y="561"/>
                    </a:lnTo>
                    <a:lnTo>
                      <a:pt x="56" y="615"/>
                    </a:lnTo>
                    <a:lnTo>
                      <a:pt x="54" y="656"/>
                    </a:lnTo>
                    <a:lnTo>
                      <a:pt x="54" y="770"/>
                    </a:lnTo>
                    <a:lnTo>
                      <a:pt x="52" y="801"/>
                    </a:lnTo>
                    <a:lnTo>
                      <a:pt x="47" y="842"/>
                    </a:lnTo>
                    <a:lnTo>
                      <a:pt x="34" y="934"/>
                    </a:lnTo>
                    <a:lnTo>
                      <a:pt x="18" y="713"/>
                    </a:lnTo>
                    <a:lnTo>
                      <a:pt x="13" y="656"/>
                    </a:lnTo>
                    <a:lnTo>
                      <a:pt x="6" y="575"/>
                    </a:lnTo>
                    <a:lnTo>
                      <a:pt x="3" y="532"/>
                    </a:lnTo>
                    <a:lnTo>
                      <a:pt x="1" y="490"/>
                    </a:lnTo>
                    <a:lnTo>
                      <a:pt x="1" y="435"/>
                    </a:lnTo>
                    <a:lnTo>
                      <a:pt x="0" y="373"/>
                    </a:lnTo>
                    <a:lnTo>
                      <a:pt x="0" y="312"/>
                    </a:lnTo>
                    <a:lnTo>
                      <a:pt x="1" y="275"/>
                    </a:lnTo>
                    <a:lnTo>
                      <a:pt x="5" y="212"/>
                    </a:lnTo>
                    <a:lnTo>
                      <a:pt x="7" y="179"/>
                    </a:lnTo>
                    <a:lnTo>
                      <a:pt x="12" y="141"/>
                    </a:lnTo>
                    <a:lnTo>
                      <a:pt x="17" y="119"/>
                    </a:lnTo>
                    <a:lnTo>
                      <a:pt x="23" y="95"/>
                    </a:lnTo>
                    <a:lnTo>
                      <a:pt x="29" y="76"/>
                    </a:lnTo>
                    <a:lnTo>
                      <a:pt x="35" y="57"/>
                    </a:lnTo>
                    <a:lnTo>
                      <a:pt x="63" y="0"/>
                    </a:lnTo>
                    <a:close/>
                  </a:path>
                </a:pathLst>
              </a:custGeom>
              <a:solidFill>
                <a:srgbClr val="808080"/>
              </a:solidFill>
              <a:ln w="12700">
                <a:solidFill>
                  <a:srgbClr val="000000"/>
                </a:solidFill>
                <a:prstDash val="solid"/>
                <a:round/>
                <a:headEnd/>
                <a:tailEnd/>
              </a:ln>
            </p:spPr>
            <p:txBody>
              <a:bodyPr/>
              <a:lstStyle/>
              <a:p>
                <a:endParaRPr lang="en-IN"/>
              </a:p>
            </p:txBody>
          </p:sp>
        </p:grpSp>
        <p:grpSp>
          <p:nvGrpSpPr>
            <p:cNvPr id="119842" name="Group 34">
              <a:extLst>
                <a:ext uri="{FF2B5EF4-FFF2-40B4-BE49-F238E27FC236}">
                  <a16:creationId xmlns="" xmlns:a16="http://schemas.microsoft.com/office/drawing/2014/main" id="{5F1EAB8B-6767-EF02-76F3-54E716F2F07B}"/>
                </a:ext>
              </a:extLst>
            </p:cNvPr>
            <p:cNvGrpSpPr>
              <a:grpSpLocks/>
            </p:cNvGrpSpPr>
            <p:nvPr/>
          </p:nvGrpSpPr>
          <p:grpSpPr bwMode="auto">
            <a:xfrm rot="4407608" flipH="1">
              <a:off x="364" y="1817"/>
              <a:ext cx="782" cy="618"/>
              <a:chOff x="3150" y="1376"/>
              <a:chExt cx="1676" cy="1323"/>
            </a:xfrm>
          </p:grpSpPr>
          <p:sp>
            <p:nvSpPr>
              <p:cNvPr id="119843" name="Freeform 35">
                <a:extLst>
                  <a:ext uri="{FF2B5EF4-FFF2-40B4-BE49-F238E27FC236}">
                    <a16:creationId xmlns="" xmlns:a16="http://schemas.microsoft.com/office/drawing/2014/main" id="{EF41DB01-D491-1D79-413A-433D06CD8294}"/>
                  </a:ext>
                </a:extLst>
              </p:cNvPr>
              <p:cNvSpPr>
                <a:spLocks/>
              </p:cNvSpPr>
              <p:nvPr/>
            </p:nvSpPr>
            <p:spPr bwMode="auto">
              <a:xfrm>
                <a:off x="3150" y="1376"/>
                <a:ext cx="1676" cy="1323"/>
              </a:xfrm>
              <a:custGeom>
                <a:avLst/>
                <a:gdLst>
                  <a:gd name="T0" fmla="*/ 513 w 1676"/>
                  <a:gd name="T1" fmla="*/ 29 h 1323"/>
                  <a:gd name="T2" fmla="*/ 756 w 1676"/>
                  <a:gd name="T3" fmla="*/ 0 h 1323"/>
                  <a:gd name="T4" fmla="*/ 862 w 1676"/>
                  <a:gd name="T5" fmla="*/ 5 h 1323"/>
                  <a:gd name="T6" fmla="*/ 928 w 1676"/>
                  <a:gd name="T7" fmla="*/ 28 h 1323"/>
                  <a:gd name="T8" fmla="*/ 1069 w 1676"/>
                  <a:gd name="T9" fmla="*/ 41 h 1323"/>
                  <a:gd name="T10" fmla="*/ 1312 w 1676"/>
                  <a:gd name="T11" fmla="*/ 62 h 1323"/>
                  <a:gd name="T12" fmla="*/ 1546 w 1676"/>
                  <a:gd name="T13" fmla="*/ 59 h 1323"/>
                  <a:gd name="T14" fmla="*/ 1637 w 1676"/>
                  <a:gd name="T15" fmla="*/ 74 h 1323"/>
                  <a:gd name="T16" fmla="*/ 1670 w 1676"/>
                  <a:gd name="T17" fmla="*/ 115 h 1323"/>
                  <a:gd name="T18" fmla="*/ 1674 w 1676"/>
                  <a:gd name="T19" fmla="*/ 177 h 1323"/>
                  <a:gd name="T20" fmla="*/ 1649 w 1676"/>
                  <a:gd name="T21" fmla="*/ 240 h 1323"/>
                  <a:gd name="T22" fmla="*/ 1618 w 1676"/>
                  <a:gd name="T23" fmla="*/ 269 h 1323"/>
                  <a:gd name="T24" fmla="*/ 1565 w 1676"/>
                  <a:gd name="T25" fmla="*/ 294 h 1323"/>
                  <a:gd name="T26" fmla="*/ 1457 w 1676"/>
                  <a:gd name="T27" fmla="*/ 318 h 1323"/>
                  <a:gd name="T28" fmla="*/ 1378 w 1676"/>
                  <a:gd name="T29" fmla="*/ 329 h 1323"/>
                  <a:gd name="T30" fmla="*/ 1314 w 1676"/>
                  <a:gd name="T31" fmla="*/ 326 h 1323"/>
                  <a:gd name="T32" fmla="*/ 1226 w 1676"/>
                  <a:gd name="T33" fmla="*/ 310 h 1323"/>
                  <a:gd name="T34" fmla="*/ 1172 w 1676"/>
                  <a:gd name="T35" fmla="*/ 319 h 1323"/>
                  <a:gd name="T36" fmla="*/ 1135 w 1676"/>
                  <a:gd name="T37" fmla="*/ 338 h 1323"/>
                  <a:gd name="T38" fmla="*/ 1095 w 1676"/>
                  <a:gd name="T39" fmla="*/ 375 h 1323"/>
                  <a:gd name="T40" fmla="*/ 1071 w 1676"/>
                  <a:gd name="T41" fmla="*/ 425 h 1323"/>
                  <a:gd name="T42" fmla="*/ 1075 w 1676"/>
                  <a:gd name="T43" fmla="*/ 455 h 1323"/>
                  <a:gd name="T44" fmla="*/ 1120 w 1676"/>
                  <a:gd name="T45" fmla="*/ 576 h 1323"/>
                  <a:gd name="T46" fmla="*/ 1213 w 1676"/>
                  <a:gd name="T47" fmla="*/ 750 h 1323"/>
                  <a:gd name="T48" fmla="*/ 1279 w 1676"/>
                  <a:gd name="T49" fmla="*/ 897 h 1323"/>
                  <a:gd name="T50" fmla="*/ 1357 w 1676"/>
                  <a:gd name="T51" fmla="*/ 987 h 1323"/>
                  <a:gd name="T52" fmla="*/ 1441 w 1676"/>
                  <a:gd name="T53" fmla="*/ 1059 h 1323"/>
                  <a:gd name="T54" fmla="*/ 1480 w 1676"/>
                  <a:gd name="T55" fmla="*/ 1109 h 1323"/>
                  <a:gd name="T56" fmla="*/ 1492 w 1676"/>
                  <a:gd name="T57" fmla="*/ 1144 h 1323"/>
                  <a:gd name="T58" fmla="*/ 1493 w 1676"/>
                  <a:gd name="T59" fmla="*/ 1179 h 1323"/>
                  <a:gd name="T60" fmla="*/ 1481 w 1676"/>
                  <a:gd name="T61" fmla="*/ 1219 h 1323"/>
                  <a:gd name="T62" fmla="*/ 1458 w 1676"/>
                  <a:gd name="T63" fmla="*/ 1250 h 1323"/>
                  <a:gd name="T64" fmla="*/ 1423 w 1676"/>
                  <a:gd name="T65" fmla="*/ 1267 h 1323"/>
                  <a:gd name="T66" fmla="*/ 1380 w 1676"/>
                  <a:gd name="T67" fmla="*/ 1271 h 1323"/>
                  <a:gd name="T68" fmla="*/ 1310 w 1676"/>
                  <a:gd name="T69" fmla="*/ 1249 h 1323"/>
                  <a:gd name="T70" fmla="*/ 1274 w 1676"/>
                  <a:gd name="T71" fmla="*/ 1276 h 1323"/>
                  <a:gd name="T72" fmla="*/ 1230 w 1676"/>
                  <a:gd name="T73" fmla="*/ 1287 h 1323"/>
                  <a:gd name="T74" fmla="*/ 1172 w 1676"/>
                  <a:gd name="T75" fmla="*/ 1286 h 1323"/>
                  <a:gd name="T76" fmla="*/ 1113 w 1676"/>
                  <a:gd name="T77" fmla="*/ 1268 h 1323"/>
                  <a:gd name="T78" fmla="*/ 1060 w 1676"/>
                  <a:gd name="T79" fmla="*/ 1254 h 1323"/>
                  <a:gd name="T80" fmla="*/ 1043 w 1676"/>
                  <a:gd name="T81" fmla="*/ 1288 h 1323"/>
                  <a:gd name="T82" fmla="*/ 1008 w 1676"/>
                  <a:gd name="T83" fmla="*/ 1314 h 1323"/>
                  <a:gd name="T84" fmla="*/ 956 w 1676"/>
                  <a:gd name="T85" fmla="*/ 1323 h 1323"/>
                  <a:gd name="T86" fmla="*/ 859 w 1676"/>
                  <a:gd name="T87" fmla="*/ 1296 h 1323"/>
                  <a:gd name="T88" fmla="*/ 687 w 1676"/>
                  <a:gd name="T89" fmla="*/ 1209 h 1323"/>
                  <a:gd name="T90" fmla="*/ 639 w 1676"/>
                  <a:gd name="T91" fmla="*/ 1202 h 1323"/>
                  <a:gd name="T92" fmla="*/ 612 w 1676"/>
                  <a:gd name="T93" fmla="*/ 1216 h 1323"/>
                  <a:gd name="T94" fmla="*/ 582 w 1676"/>
                  <a:gd name="T95" fmla="*/ 1222 h 1323"/>
                  <a:gd name="T96" fmla="*/ 552 w 1676"/>
                  <a:gd name="T97" fmla="*/ 1220 h 1323"/>
                  <a:gd name="T98" fmla="*/ 521 w 1676"/>
                  <a:gd name="T99" fmla="*/ 1210 h 1323"/>
                  <a:gd name="T100" fmla="*/ 498 w 1676"/>
                  <a:gd name="T101" fmla="*/ 1196 h 1323"/>
                  <a:gd name="T102" fmla="*/ 447 w 1676"/>
                  <a:gd name="T103" fmla="*/ 1146 h 1323"/>
                  <a:gd name="T104" fmla="*/ 345 w 1676"/>
                  <a:gd name="T105" fmla="*/ 1056 h 1323"/>
                  <a:gd name="T106" fmla="*/ 267 w 1676"/>
                  <a:gd name="T107" fmla="*/ 966 h 1323"/>
                  <a:gd name="T108" fmla="*/ 186 w 1676"/>
                  <a:gd name="T109" fmla="*/ 885 h 1323"/>
                  <a:gd name="T110" fmla="*/ 39 w 1676"/>
                  <a:gd name="T111" fmla="*/ 642 h 1323"/>
                  <a:gd name="T112" fmla="*/ 3 w 1676"/>
                  <a:gd name="T113" fmla="*/ 474 h 1323"/>
                  <a:gd name="T114" fmla="*/ 2 w 1676"/>
                  <a:gd name="T115" fmla="*/ 337 h 1323"/>
                  <a:gd name="T116" fmla="*/ 42 w 1676"/>
                  <a:gd name="T117" fmla="*/ 240 h 1323"/>
                  <a:gd name="T118" fmla="*/ 92 w 1676"/>
                  <a:gd name="T119" fmla="*/ 188 h 1323"/>
                  <a:gd name="T120" fmla="*/ 158 w 1676"/>
                  <a:gd name="T121" fmla="*/ 158 h 1323"/>
                  <a:gd name="T122" fmla="*/ 232 w 1676"/>
                  <a:gd name="T123" fmla="*/ 146 h 1323"/>
                  <a:gd name="T124" fmla="*/ 314 w 1676"/>
                  <a:gd name="T125" fmla="*/ 149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76" h="1323">
                    <a:moveTo>
                      <a:pt x="357" y="143"/>
                    </a:moveTo>
                    <a:lnTo>
                      <a:pt x="513" y="29"/>
                    </a:lnTo>
                    <a:lnTo>
                      <a:pt x="675" y="5"/>
                    </a:lnTo>
                    <a:lnTo>
                      <a:pt x="756" y="0"/>
                    </a:lnTo>
                    <a:lnTo>
                      <a:pt x="812" y="0"/>
                    </a:lnTo>
                    <a:lnTo>
                      <a:pt x="862" y="5"/>
                    </a:lnTo>
                    <a:lnTo>
                      <a:pt x="899" y="15"/>
                    </a:lnTo>
                    <a:lnTo>
                      <a:pt x="928" y="28"/>
                    </a:lnTo>
                    <a:lnTo>
                      <a:pt x="958" y="41"/>
                    </a:lnTo>
                    <a:lnTo>
                      <a:pt x="1069" y="41"/>
                    </a:lnTo>
                    <a:lnTo>
                      <a:pt x="1209" y="53"/>
                    </a:lnTo>
                    <a:lnTo>
                      <a:pt x="1312" y="62"/>
                    </a:lnTo>
                    <a:lnTo>
                      <a:pt x="1401" y="53"/>
                    </a:lnTo>
                    <a:lnTo>
                      <a:pt x="1546" y="59"/>
                    </a:lnTo>
                    <a:lnTo>
                      <a:pt x="1595" y="64"/>
                    </a:lnTo>
                    <a:lnTo>
                      <a:pt x="1637" y="74"/>
                    </a:lnTo>
                    <a:lnTo>
                      <a:pt x="1658" y="91"/>
                    </a:lnTo>
                    <a:lnTo>
                      <a:pt x="1670" y="115"/>
                    </a:lnTo>
                    <a:lnTo>
                      <a:pt x="1676" y="148"/>
                    </a:lnTo>
                    <a:lnTo>
                      <a:pt x="1674" y="177"/>
                    </a:lnTo>
                    <a:lnTo>
                      <a:pt x="1665" y="213"/>
                    </a:lnTo>
                    <a:lnTo>
                      <a:pt x="1649" y="240"/>
                    </a:lnTo>
                    <a:lnTo>
                      <a:pt x="1634" y="256"/>
                    </a:lnTo>
                    <a:lnTo>
                      <a:pt x="1618" y="269"/>
                    </a:lnTo>
                    <a:lnTo>
                      <a:pt x="1591" y="282"/>
                    </a:lnTo>
                    <a:lnTo>
                      <a:pt x="1565" y="294"/>
                    </a:lnTo>
                    <a:lnTo>
                      <a:pt x="1529" y="305"/>
                    </a:lnTo>
                    <a:lnTo>
                      <a:pt x="1457" y="318"/>
                    </a:lnTo>
                    <a:lnTo>
                      <a:pt x="1418" y="326"/>
                    </a:lnTo>
                    <a:lnTo>
                      <a:pt x="1378" y="329"/>
                    </a:lnTo>
                    <a:lnTo>
                      <a:pt x="1341" y="329"/>
                    </a:lnTo>
                    <a:lnTo>
                      <a:pt x="1314" y="326"/>
                    </a:lnTo>
                    <a:lnTo>
                      <a:pt x="1259" y="311"/>
                    </a:lnTo>
                    <a:lnTo>
                      <a:pt x="1226" y="310"/>
                    </a:lnTo>
                    <a:lnTo>
                      <a:pt x="1197" y="313"/>
                    </a:lnTo>
                    <a:lnTo>
                      <a:pt x="1172" y="319"/>
                    </a:lnTo>
                    <a:lnTo>
                      <a:pt x="1151" y="328"/>
                    </a:lnTo>
                    <a:lnTo>
                      <a:pt x="1135" y="338"/>
                    </a:lnTo>
                    <a:lnTo>
                      <a:pt x="1118" y="351"/>
                    </a:lnTo>
                    <a:lnTo>
                      <a:pt x="1095" y="375"/>
                    </a:lnTo>
                    <a:lnTo>
                      <a:pt x="1075" y="406"/>
                    </a:lnTo>
                    <a:lnTo>
                      <a:pt x="1071" y="425"/>
                    </a:lnTo>
                    <a:lnTo>
                      <a:pt x="1072" y="438"/>
                    </a:lnTo>
                    <a:lnTo>
                      <a:pt x="1075" y="455"/>
                    </a:lnTo>
                    <a:lnTo>
                      <a:pt x="1102" y="540"/>
                    </a:lnTo>
                    <a:lnTo>
                      <a:pt x="1120" y="576"/>
                    </a:lnTo>
                    <a:lnTo>
                      <a:pt x="1168" y="648"/>
                    </a:lnTo>
                    <a:lnTo>
                      <a:pt x="1213" y="750"/>
                    </a:lnTo>
                    <a:lnTo>
                      <a:pt x="1225" y="825"/>
                    </a:lnTo>
                    <a:lnTo>
                      <a:pt x="1279" y="897"/>
                    </a:lnTo>
                    <a:lnTo>
                      <a:pt x="1318" y="954"/>
                    </a:lnTo>
                    <a:lnTo>
                      <a:pt x="1357" y="987"/>
                    </a:lnTo>
                    <a:lnTo>
                      <a:pt x="1399" y="1023"/>
                    </a:lnTo>
                    <a:lnTo>
                      <a:pt x="1441" y="1059"/>
                    </a:lnTo>
                    <a:lnTo>
                      <a:pt x="1471" y="1095"/>
                    </a:lnTo>
                    <a:lnTo>
                      <a:pt x="1480" y="1109"/>
                    </a:lnTo>
                    <a:lnTo>
                      <a:pt x="1489" y="1128"/>
                    </a:lnTo>
                    <a:lnTo>
                      <a:pt x="1492" y="1144"/>
                    </a:lnTo>
                    <a:lnTo>
                      <a:pt x="1493" y="1161"/>
                    </a:lnTo>
                    <a:lnTo>
                      <a:pt x="1493" y="1179"/>
                    </a:lnTo>
                    <a:lnTo>
                      <a:pt x="1488" y="1201"/>
                    </a:lnTo>
                    <a:lnTo>
                      <a:pt x="1481" y="1219"/>
                    </a:lnTo>
                    <a:lnTo>
                      <a:pt x="1471" y="1237"/>
                    </a:lnTo>
                    <a:lnTo>
                      <a:pt x="1458" y="1250"/>
                    </a:lnTo>
                    <a:lnTo>
                      <a:pt x="1441" y="1261"/>
                    </a:lnTo>
                    <a:lnTo>
                      <a:pt x="1423" y="1267"/>
                    </a:lnTo>
                    <a:lnTo>
                      <a:pt x="1402" y="1270"/>
                    </a:lnTo>
                    <a:lnTo>
                      <a:pt x="1380" y="1271"/>
                    </a:lnTo>
                    <a:lnTo>
                      <a:pt x="1354" y="1267"/>
                    </a:lnTo>
                    <a:lnTo>
                      <a:pt x="1310" y="1249"/>
                    </a:lnTo>
                    <a:lnTo>
                      <a:pt x="1295" y="1263"/>
                    </a:lnTo>
                    <a:lnTo>
                      <a:pt x="1274" y="1276"/>
                    </a:lnTo>
                    <a:lnTo>
                      <a:pt x="1252" y="1283"/>
                    </a:lnTo>
                    <a:lnTo>
                      <a:pt x="1230" y="1287"/>
                    </a:lnTo>
                    <a:lnTo>
                      <a:pt x="1203" y="1288"/>
                    </a:lnTo>
                    <a:lnTo>
                      <a:pt x="1172" y="1286"/>
                    </a:lnTo>
                    <a:lnTo>
                      <a:pt x="1146" y="1280"/>
                    </a:lnTo>
                    <a:lnTo>
                      <a:pt x="1113" y="1268"/>
                    </a:lnTo>
                    <a:lnTo>
                      <a:pt x="1065" y="1237"/>
                    </a:lnTo>
                    <a:lnTo>
                      <a:pt x="1060" y="1254"/>
                    </a:lnTo>
                    <a:lnTo>
                      <a:pt x="1053" y="1272"/>
                    </a:lnTo>
                    <a:lnTo>
                      <a:pt x="1043" y="1288"/>
                    </a:lnTo>
                    <a:lnTo>
                      <a:pt x="1027" y="1304"/>
                    </a:lnTo>
                    <a:lnTo>
                      <a:pt x="1008" y="1314"/>
                    </a:lnTo>
                    <a:lnTo>
                      <a:pt x="982" y="1321"/>
                    </a:lnTo>
                    <a:lnTo>
                      <a:pt x="956" y="1323"/>
                    </a:lnTo>
                    <a:lnTo>
                      <a:pt x="909" y="1313"/>
                    </a:lnTo>
                    <a:lnTo>
                      <a:pt x="859" y="1296"/>
                    </a:lnTo>
                    <a:lnTo>
                      <a:pt x="789" y="1270"/>
                    </a:lnTo>
                    <a:lnTo>
                      <a:pt x="687" y="1209"/>
                    </a:lnTo>
                    <a:lnTo>
                      <a:pt x="648" y="1192"/>
                    </a:lnTo>
                    <a:lnTo>
                      <a:pt x="639" y="1202"/>
                    </a:lnTo>
                    <a:lnTo>
                      <a:pt x="626" y="1211"/>
                    </a:lnTo>
                    <a:lnTo>
                      <a:pt x="612" y="1216"/>
                    </a:lnTo>
                    <a:lnTo>
                      <a:pt x="597" y="1220"/>
                    </a:lnTo>
                    <a:lnTo>
                      <a:pt x="582" y="1222"/>
                    </a:lnTo>
                    <a:lnTo>
                      <a:pt x="568" y="1222"/>
                    </a:lnTo>
                    <a:lnTo>
                      <a:pt x="552" y="1220"/>
                    </a:lnTo>
                    <a:lnTo>
                      <a:pt x="536" y="1216"/>
                    </a:lnTo>
                    <a:lnTo>
                      <a:pt x="521" y="1210"/>
                    </a:lnTo>
                    <a:lnTo>
                      <a:pt x="510" y="1204"/>
                    </a:lnTo>
                    <a:lnTo>
                      <a:pt x="498" y="1196"/>
                    </a:lnTo>
                    <a:lnTo>
                      <a:pt x="489" y="1189"/>
                    </a:lnTo>
                    <a:lnTo>
                      <a:pt x="447" y="1146"/>
                    </a:lnTo>
                    <a:lnTo>
                      <a:pt x="399" y="1092"/>
                    </a:lnTo>
                    <a:lnTo>
                      <a:pt x="345" y="1056"/>
                    </a:lnTo>
                    <a:lnTo>
                      <a:pt x="303" y="1020"/>
                    </a:lnTo>
                    <a:lnTo>
                      <a:pt x="267" y="966"/>
                    </a:lnTo>
                    <a:lnTo>
                      <a:pt x="243" y="936"/>
                    </a:lnTo>
                    <a:lnTo>
                      <a:pt x="186" y="885"/>
                    </a:lnTo>
                    <a:lnTo>
                      <a:pt x="69" y="729"/>
                    </a:lnTo>
                    <a:lnTo>
                      <a:pt x="39" y="642"/>
                    </a:lnTo>
                    <a:lnTo>
                      <a:pt x="21" y="564"/>
                    </a:lnTo>
                    <a:lnTo>
                      <a:pt x="3" y="474"/>
                    </a:lnTo>
                    <a:lnTo>
                      <a:pt x="0" y="396"/>
                    </a:lnTo>
                    <a:lnTo>
                      <a:pt x="2" y="337"/>
                    </a:lnTo>
                    <a:lnTo>
                      <a:pt x="16" y="285"/>
                    </a:lnTo>
                    <a:lnTo>
                      <a:pt x="42" y="240"/>
                    </a:lnTo>
                    <a:lnTo>
                      <a:pt x="66" y="210"/>
                    </a:lnTo>
                    <a:lnTo>
                      <a:pt x="92" y="188"/>
                    </a:lnTo>
                    <a:lnTo>
                      <a:pt x="125" y="172"/>
                    </a:lnTo>
                    <a:lnTo>
                      <a:pt x="158" y="158"/>
                    </a:lnTo>
                    <a:lnTo>
                      <a:pt x="196" y="149"/>
                    </a:lnTo>
                    <a:lnTo>
                      <a:pt x="232" y="146"/>
                    </a:lnTo>
                    <a:lnTo>
                      <a:pt x="275" y="147"/>
                    </a:lnTo>
                    <a:lnTo>
                      <a:pt x="314" y="149"/>
                    </a:lnTo>
                    <a:lnTo>
                      <a:pt x="357" y="143"/>
                    </a:lnTo>
                    <a:close/>
                  </a:path>
                </a:pathLst>
              </a:custGeom>
              <a:solidFill>
                <a:srgbClr val="FF9F9F"/>
              </a:solidFill>
              <a:ln w="12700">
                <a:solidFill>
                  <a:srgbClr val="000000"/>
                </a:solidFill>
                <a:prstDash val="solid"/>
                <a:round/>
                <a:headEnd/>
                <a:tailEnd/>
              </a:ln>
            </p:spPr>
            <p:txBody>
              <a:bodyPr/>
              <a:lstStyle/>
              <a:p>
                <a:endParaRPr lang="en-IN"/>
              </a:p>
            </p:txBody>
          </p:sp>
          <p:sp>
            <p:nvSpPr>
              <p:cNvPr id="119844" name="Freeform 36">
                <a:extLst>
                  <a:ext uri="{FF2B5EF4-FFF2-40B4-BE49-F238E27FC236}">
                    <a16:creationId xmlns="" xmlns:a16="http://schemas.microsoft.com/office/drawing/2014/main" id="{78B46948-BCE4-00E4-3D39-25436285290B}"/>
                  </a:ext>
                </a:extLst>
              </p:cNvPr>
              <p:cNvSpPr>
                <a:spLocks/>
              </p:cNvSpPr>
              <p:nvPr/>
            </p:nvSpPr>
            <p:spPr bwMode="auto">
              <a:xfrm>
                <a:off x="3387" y="2198"/>
                <a:ext cx="988" cy="90"/>
              </a:xfrm>
              <a:custGeom>
                <a:avLst/>
                <a:gdLst>
                  <a:gd name="T0" fmla="*/ 0 w 988"/>
                  <a:gd name="T1" fmla="*/ 36 h 90"/>
                  <a:gd name="T2" fmla="*/ 54 w 988"/>
                  <a:gd name="T3" fmla="*/ 18 h 90"/>
                  <a:gd name="T4" fmla="*/ 94 w 988"/>
                  <a:gd name="T5" fmla="*/ 10 h 90"/>
                  <a:gd name="T6" fmla="*/ 132 w 988"/>
                  <a:gd name="T7" fmla="*/ 10 h 90"/>
                  <a:gd name="T8" fmla="*/ 179 w 988"/>
                  <a:gd name="T9" fmla="*/ 19 h 90"/>
                  <a:gd name="T10" fmla="*/ 204 w 988"/>
                  <a:gd name="T11" fmla="*/ 30 h 90"/>
                  <a:gd name="T12" fmla="*/ 234 w 988"/>
                  <a:gd name="T13" fmla="*/ 43 h 90"/>
                  <a:gd name="T14" fmla="*/ 263 w 988"/>
                  <a:gd name="T15" fmla="*/ 60 h 90"/>
                  <a:gd name="T16" fmla="*/ 294 w 988"/>
                  <a:gd name="T17" fmla="*/ 78 h 90"/>
                  <a:gd name="T18" fmla="*/ 319 w 988"/>
                  <a:gd name="T19" fmla="*/ 66 h 90"/>
                  <a:gd name="T20" fmla="*/ 357 w 988"/>
                  <a:gd name="T21" fmla="*/ 56 h 90"/>
                  <a:gd name="T22" fmla="*/ 392 w 988"/>
                  <a:gd name="T23" fmla="*/ 51 h 90"/>
                  <a:gd name="T24" fmla="*/ 435 w 988"/>
                  <a:gd name="T25" fmla="*/ 53 h 90"/>
                  <a:gd name="T26" fmla="*/ 469 w 988"/>
                  <a:gd name="T27" fmla="*/ 56 h 90"/>
                  <a:gd name="T28" fmla="*/ 505 w 988"/>
                  <a:gd name="T29" fmla="*/ 64 h 90"/>
                  <a:gd name="T30" fmla="*/ 537 w 988"/>
                  <a:gd name="T31" fmla="*/ 77 h 90"/>
                  <a:gd name="T32" fmla="*/ 558 w 988"/>
                  <a:gd name="T33" fmla="*/ 90 h 90"/>
                  <a:gd name="T34" fmla="*/ 591 w 988"/>
                  <a:gd name="T35" fmla="*/ 78 h 90"/>
                  <a:gd name="T36" fmla="*/ 623 w 988"/>
                  <a:gd name="T37" fmla="*/ 69 h 90"/>
                  <a:gd name="T38" fmla="*/ 662 w 988"/>
                  <a:gd name="T39" fmla="*/ 61 h 90"/>
                  <a:gd name="T40" fmla="*/ 686 w 988"/>
                  <a:gd name="T41" fmla="*/ 58 h 90"/>
                  <a:gd name="T42" fmla="*/ 712 w 988"/>
                  <a:gd name="T43" fmla="*/ 57 h 90"/>
                  <a:gd name="T44" fmla="*/ 748 w 988"/>
                  <a:gd name="T45" fmla="*/ 59 h 90"/>
                  <a:gd name="T46" fmla="*/ 796 w 988"/>
                  <a:gd name="T47" fmla="*/ 64 h 90"/>
                  <a:gd name="T48" fmla="*/ 819 w 988"/>
                  <a:gd name="T49" fmla="*/ 43 h 90"/>
                  <a:gd name="T50" fmla="*/ 840 w 988"/>
                  <a:gd name="T51" fmla="*/ 30 h 90"/>
                  <a:gd name="T52" fmla="*/ 861 w 988"/>
                  <a:gd name="T53" fmla="*/ 20 h 90"/>
                  <a:gd name="T54" fmla="*/ 887 w 988"/>
                  <a:gd name="T55" fmla="*/ 10 h 90"/>
                  <a:gd name="T56" fmla="*/ 913 w 988"/>
                  <a:gd name="T57" fmla="*/ 4 h 90"/>
                  <a:gd name="T58" fmla="*/ 938 w 988"/>
                  <a:gd name="T59" fmla="*/ 0 h 90"/>
                  <a:gd name="T60" fmla="*/ 966 w 988"/>
                  <a:gd name="T61" fmla="*/ 0 h 90"/>
                  <a:gd name="T62" fmla="*/ 988 w 988"/>
                  <a:gd name="T6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8" h="90">
                    <a:moveTo>
                      <a:pt x="0" y="36"/>
                    </a:moveTo>
                    <a:lnTo>
                      <a:pt x="54" y="18"/>
                    </a:lnTo>
                    <a:lnTo>
                      <a:pt x="94" y="10"/>
                    </a:lnTo>
                    <a:lnTo>
                      <a:pt x="132" y="10"/>
                    </a:lnTo>
                    <a:lnTo>
                      <a:pt x="179" y="19"/>
                    </a:lnTo>
                    <a:lnTo>
                      <a:pt x="204" y="30"/>
                    </a:lnTo>
                    <a:lnTo>
                      <a:pt x="234" y="43"/>
                    </a:lnTo>
                    <a:lnTo>
                      <a:pt x="263" y="60"/>
                    </a:lnTo>
                    <a:lnTo>
                      <a:pt x="294" y="78"/>
                    </a:lnTo>
                    <a:lnTo>
                      <a:pt x="319" y="66"/>
                    </a:lnTo>
                    <a:lnTo>
                      <a:pt x="357" y="56"/>
                    </a:lnTo>
                    <a:lnTo>
                      <a:pt x="392" y="51"/>
                    </a:lnTo>
                    <a:lnTo>
                      <a:pt x="435" y="53"/>
                    </a:lnTo>
                    <a:lnTo>
                      <a:pt x="469" y="56"/>
                    </a:lnTo>
                    <a:lnTo>
                      <a:pt x="505" y="64"/>
                    </a:lnTo>
                    <a:lnTo>
                      <a:pt x="537" y="77"/>
                    </a:lnTo>
                    <a:lnTo>
                      <a:pt x="558" y="90"/>
                    </a:lnTo>
                    <a:lnTo>
                      <a:pt x="591" y="78"/>
                    </a:lnTo>
                    <a:lnTo>
                      <a:pt x="623" y="69"/>
                    </a:lnTo>
                    <a:lnTo>
                      <a:pt x="662" y="61"/>
                    </a:lnTo>
                    <a:lnTo>
                      <a:pt x="686" y="58"/>
                    </a:lnTo>
                    <a:lnTo>
                      <a:pt x="712" y="57"/>
                    </a:lnTo>
                    <a:lnTo>
                      <a:pt x="748" y="59"/>
                    </a:lnTo>
                    <a:lnTo>
                      <a:pt x="796" y="64"/>
                    </a:lnTo>
                    <a:lnTo>
                      <a:pt x="819" y="43"/>
                    </a:lnTo>
                    <a:lnTo>
                      <a:pt x="840" y="30"/>
                    </a:lnTo>
                    <a:lnTo>
                      <a:pt x="861" y="20"/>
                    </a:lnTo>
                    <a:lnTo>
                      <a:pt x="887" y="10"/>
                    </a:lnTo>
                    <a:lnTo>
                      <a:pt x="913" y="4"/>
                    </a:lnTo>
                    <a:lnTo>
                      <a:pt x="938" y="0"/>
                    </a:lnTo>
                    <a:lnTo>
                      <a:pt x="966" y="0"/>
                    </a:lnTo>
                    <a:lnTo>
                      <a:pt x="98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45" name="Freeform 37">
                <a:extLst>
                  <a:ext uri="{FF2B5EF4-FFF2-40B4-BE49-F238E27FC236}">
                    <a16:creationId xmlns="" xmlns:a16="http://schemas.microsoft.com/office/drawing/2014/main" id="{2AC7340C-0BE9-E983-C29E-A2C9D901F665}"/>
                  </a:ext>
                </a:extLst>
              </p:cNvPr>
              <p:cNvSpPr>
                <a:spLocks/>
              </p:cNvSpPr>
              <p:nvPr/>
            </p:nvSpPr>
            <p:spPr bwMode="auto">
              <a:xfrm>
                <a:off x="3279" y="1994"/>
                <a:ext cx="787" cy="66"/>
              </a:xfrm>
              <a:custGeom>
                <a:avLst/>
                <a:gdLst>
                  <a:gd name="T0" fmla="*/ 0 w 787"/>
                  <a:gd name="T1" fmla="*/ 54 h 66"/>
                  <a:gd name="T2" fmla="*/ 66 w 787"/>
                  <a:gd name="T3" fmla="*/ 24 h 66"/>
                  <a:gd name="T4" fmla="*/ 126 w 787"/>
                  <a:gd name="T5" fmla="*/ 6 h 66"/>
                  <a:gd name="T6" fmla="*/ 192 w 787"/>
                  <a:gd name="T7" fmla="*/ 0 h 66"/>
                  <a:gd name="T8" fmla="*/ 234 w 787"/>
                  <a:gd name="T9" fmla="*/ 0 h 66"/>
                  <a:gd name="T10" fmla="*/ 288 w 787"/>
                  <a:gd name="T11" fmla="*/ 12 h 66"/>
                  <a:gd name="T12" fmla="*/ 360 w 787"/>
                  <a:gd name="T13" fmla="*/ 42 h 66"/>
                  <a:gd name="T14" fmla="*/ 456 w 787"/>
                  <a:gd name="T15" fmla="*/ 66 h 66"/>
                  <a:gd name="T16" fmla="*/ 576 w 787"/>
                  <a:gd name="T17" fmla="*/ 66 h 66"/>
                  <a:gd name="T18" fmla="*/ 654 w 787"/>
                  <a:gd name="T19" fmla="*/ 48 h 66"/>
                  <a:gd name="T20" fmla="*/ 733 w 787"/>
                  <a:gd name="T21" fmla="*/ 36 h 66"/>
                  <a:gd name="T22" fmla="*/ 787 w 787"/>
                  <a:gd name="T23"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7" h="66">
                    <a:moveTo>
                      <a:pt x="0" y="54"/>
                    </a:moveTo>
                    <a:lnTo>
                      <a:pt x="66" y="24"/>
                    </a:lnTo>
                    <a:lnTo>
                      <a:pt x="126" y="6"/>
                    </a:lnTo>
                    <a:lnTo>
                      <a:pt x="192" y="0"/>
                    </a:lnTo>
                    <a:lnTo>
                      <a:pt x="234" y="0"/>
                    </a:lnTo>
                    <a:lnTo>
                      <a:pt x="288" y="12"/>
                    </a:lnTo>
                    <a:lnTo>
                      <a:pt x="360" y="42"/>
                    </a:lnTo>
                    <a:lnTo>
                      <a:pt x="456" y="66"/>
                    </a:lnTo>
                    <a:lnTo>
                      <a:pt x="576" y="66"/>
                    </a:lnTo>
                    <a:lnTo>
                      <a:pt x="654" y="48"/>
                    </a:lnTo>
                    <a:lnTo>
                      <a:pt x="733" y="36"/>
                    </a:lnTo>
                    <a:lnTo>
                      <a:pt x="787" y="2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46" name="Freeform 38">
                <a:extLst>
                  <a:ext uri="{FF2B5EF4-FFF2-40B4-BE49-F238E27FC236}">
                    <a16:creationId xmlns="" xmlns:a16="http://schemas.microsoft.com/office/drawing/2014/main" id="{BB4CC614-C5F0-618D-7428-4837DB213266}"/>
                  </a:ext>
                </a:extLst>
              </p:cNvPr>
              <p:cNvSpPr>
                <a:spLocks/>
              </p:cNvSpPr>
              <p:nvPr/>
            </p:nvSpPr>
            <p:spPr bwMode="auto">
              <a:xfrm>
                <a:off x="3603" y="1928"/>
                <a:ext cx="643" cy="24"/>
              </a:xfrm>
              <a:custGeom>
                <a:avLst/>
                <a:gdLst>
                  <a:gd name="T0" fmla="*/ 0 w 643"/>
                  <a:gd name="T1" fmla="*/ 24 h 24"/>
                  <a:gd name="T2" fmla="*/ 114 w 643"/>
                  <a:gd name="T3" fmla="*/ 24 h 24"/>
                  <a:gd name="T4" fmla="*/ 258 w 643"/>
                  <a:gd name="T5" fmla="*/ 18 h 24"/>
                  <a:gd name="T6" fmla="*/ 360 w 643"/>
                  <a:gd name="T7" fmla="*/ 18 h 24"/>
                  <a:gd name="T8" fmla="*/ 493 w 643"/>
                  <a:gd name="T9" fmla="*/ 6 h 24"/>
                  <a:gd name="T10" fmla="*/ 547 w 643"/>
                  <a:gd name="T11" fmla="*/ 0 h 24"/>
                  <a:gd name="T12" fmla="*/ 595 w 643"/>
                  <a:gd name="T13" fmla="*/ 0 h 24"/>
                  <a:gd name="T14" fmla="*/ 643 w 643"/>
                  <a:gd name="T15" fmla="*/ 6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4">
                    <a:moveTo>
                      <a:pt x="0" y="24"/>
                    </a:moveTo>
                    <a:lnTo>
                      <a:pt x="114" y="24"/>
                    </a:lnTo>
                    <a:lnTo>
                      <a:pt x="258" y="18"/>
                    </a:lnTo>
                    <a:lnTo>
                      <a:pt x="360" y="18"/>
                    </a:lnTo>
                    <a:lnTo>
                      <a:pt x="493" y="6"/>
                    </a:lnTo>
                    <a:lnTo>
                      <a:pt x="547" y="0"/>
                    </a:lnTo>
                    <a:lnTo>
                      <a:pt x="595" y="0"/>
                    </a:lnTo>
                    <a:lnTo>
                      <a:pt x="643"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47" name="Freeform 39">
                <a:extLst>
                  <a:ext uri="{FF2B5EF4-FFF2-40B4-BE49-F238E27FC236}">
                    <a16:creationId xmlns="" xmlns:a16="http://schemas.microsoft.com/office/drawing/2014/main" id="{F892A7B0-D988-0D18-6918-A80C7767121A}"/>
                  </a:ext>
                </a:extLst>
              </p:cNvPr>
              <p:cNvSpPr>
                <a:spLocks/>
              </p:cNvSpPr>
              <p:nvPr/>
            </p:nvSpPr>
            <p:spPr bwMode="auto">
              <a:xfrm>
                <a:off x="3501" y="1519"/>
                <a:ext cx="420" cy="391"/>
              </a:xfrm>
              <a:custGeom>
                <a:avLst/>
                <a:gdLst>
                  <a:gd name="T0" fmla="*/ 0 w 420"/>
                  <a:gd name="T1" fmla="*/ 0 h 391"/>
                  <a:gd name="T2" fmla="*/ 6 w 420"/>
                  <a:gd name="T3" fmla="*/ 54 h 391"/>
                  <a:gd name="T4" fmla="*/ 24 w 420"/>
                  <a:gd name="T5" fmla="*/ 120 h 391"/>
                  <a:gd name="T6" fmla="*/ 48 w 420"/>
                  <a:gd name="T7" fmla="*/ 174 h 391"/>
                  <a:gd name="T8" fmla="*/ 72 w 420"/>
                  <a:gd name="T9" fmla="*/ 222 h 391"/>
                  <a:gd name="T10" fmla="*/ 114 w 420"/>
                  <a:gd name="T11" fmla="*/ 259 h 391"/>
                  <a:gd name="T12" fmla="*/ 150 w 420"/>
                  <a:gd name="T13" fmla="*/ 301 h 391"/>
                  <a:gd name="T14" fmla="*/ 192 w 420"/>
                  <a:gd name="T15" fmla="*/ 331 h 391"/>
                  <a:gd name="T16" fmla="*/ 240 w 420"/>
                  <a:gd name="T17" fmla="*/ 355 h 391"/>
                  <a:gd name="T18" fmla="*/ 294 w 420"/>
                  <a:gd name="T19" fmla="*/ 373 h 391"/>
                  <a:gd name="T20" fmla="*/ 420 w 420"/>
                  <a:gd name="T2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391">
                    <a:moveTo>
                      <a:pt x="0" y="0"/>
                    </a:moveTo>
                    <a:lnTo>
                      <a:pt x="6" y="54"/>
                    </a:lnTo>
                    <a:lnTo>
                      <a:pt x="24" y="120"/>
                    </a:lnTo>
                    <a:lnTo>
                      <a:pt x="48" y="174"/>
                    </a:lnTo>
                    <a:lnTo>
                      <a:pt x="72" y="222"/>
                    </a:lnTo>
                    <a:lnTo>
                      <a:pt x="114" y="259"/>
                    </a:lnTo>
                    <a:lnTo>
                      <a:pt x="150" y="301"/>
                    </a:lnTo>
                    <a:lnTo>
                      <a:pt x="192" y="331"/>
                    </a:lnTo>
                    <a:lnTo>
                      <a:pt x="240" y="355"/>
                    </a:lnTo>
                    <a:lnTo>
                      <a:pt x="294" y="373"/>
                    </a:lnTo>
                    <a:lnTo>
                      <a:pt x="420" y="39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48" name="Freeform 40">
                <a:extLst>
                  <a:ext uri="{FF2B5EF4-FFF2-40B4-BE49-F238E27FC236}">
                    <a16:creationId xmlns="" xmlns:a16="http://schemas.microsoft.com/office/drawing/2014/main" id="{01E6047D-596D-D230-1372-5E4EAEA00C26}"/>
                  </a:ext>
                </a:extLst>
              </p:cNvPr>
              <p:cNvSpPr>
                <a:spLocks/>
              </p:cNvSpPr>
              <p:nvPr/>
            </p:nvSpPr>
            <p:spPr bwMode="auto">
              <a:xfrm>
                <a:off x="3567" y="1729"/>
                <a:ext cx="78" cy="115"/>
              </a:xfrm>
              <a:custGeom>
                <a:avLst/>
                <a:gdLst>
                  <a:gd name="T0" fmla="*/ 0 w 78"/>
                  <a:gd name="T1" fmla="*/ 0 h 115"/>
                  <a:gd name="T2" fmla="*/ 18 w 78"/>
                  <a:gd name="T3" fmla="*/ 61 h 115"/>
                  <a:gd name="T4" fmla="*/ 60 w 78"/>
                  <a:gd name="T5" fmla="*/ 97 h 115"/>
                  <a:gd name="T6" fmla="*/ 78 w 78"/>
                  <a:gd name="T7" fmla="*/ 115 h 115"/>
                </a:gdLst>
                <a:ahLst/>
                <a:cxnLst>
                  <a:cxn ang="0">
                    <a:pos x="T0" y="T1"/>
                  </a:cxn>
                  <a:cxn ang="0">
                    <a:pos x="T2" y="T3"/>
                  </a:cxn>
                  <a:cxn ang="0">
                    <a:pos x="T4" y="T5"/>
                  </a:cxn>
                  <a:cxn ang="0">
                    <a:pos x="T6" y="T7"/>
                  </a:cxn>
                </a:cxnLst>
                <a:rect l="0" t="0" r="r" b="b"/>
                <a:pathLst>
                  <a:path w="78" h="115">
                    <a:moveTo>
                      <a:pt x="0" y="0"/>
                    </a:moveTo>
                    <a:lnTo>
                      <a:pt x="18" y="61"/>
                    </a:lnTo>
                    <a:lnTo>
                      <a:pt x="60" y="97"/>
                    </a:lnTo>
                    <a:lnTo>
                      <a:pt x="78" y="11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49" name="Freeform 41">
                <a:extLst>
                  <a:ext uri="{FF2B5EF4-FFF2-40B4-BE49-F238E27FC236}">
                    <a16:creationId xmlns="" xmlns:a16="http://schemas.microsoft.com/office/drawing/2014/main" id="{FA4B8EE3-9363-D14F-6DF3-6615BB60FB5A}"/>
                  </a:ext>
                </a:extLst>
              </p:cNvPr>
              <p:cNvSpPr>
                <a:spLocks/>
              </p:cNvSpPr>
              <p:nvPr/>
            </p:nvSpPr>
            <p:spPr bwMode="auto">
              <a:xfrm>
                <a:off x="4112" y="1420"/>
                <a:ext cx="43" cy="131"/>
              </a:xfrm>
              <a:custGeom>
                <a:avLst/>
                <a:gdLst>
                  <a:gd name="T0" fmla="*/ 0 w 43"/>
                  <a:gd name="T1" fmla="*/ 0 h 131"/>
                  <a:gd name="T2" fmla="*/ 16 w 43"/>
                  <a:gd name="T3" fmla="*/ 19 h 131"/>
                  <a:gd name="T4" fmla="*/ 33 w 43"/>
                  <a:gd name="T5" fmla="*/ 55 h 131"/>
                  <a:gd name="T6" fmla="*/ 40 w 43"/>
                  <a:gd name="T7" fmla="*/ 90 h 131"/>
                  <a:gd name="T8" fmla="*/ 43 w 43"/>
                  <a:gd name="T9" fmla="*/ 131 h 131"/>
                </a:gdLst>
                <a:ahLst/>
                <a:cxnLst>
                  <a:cxn ang="0">
                    <a:pos x="T0" y="T1"/>
                  </a:cxn>
                  <a:cxn ang="0">
                    <a:pos x="T2" y="T3"/>
                  </a:cxn>
                  <a:cxn ang="0">
                    <a:pos x="T4" y="T5"/>
                  </a:cxn>
                  <a:cxn ang="0">
                    <a:pos x="T6" y="T7"/>
                  </a:cxn>
                  <a:cxn ang="0">
                    <a:pos x="T8" y="T9"/>
                  </a:cxn>
                </a:cxnLst>
                <a:rect l="0" t="0" r="r" b="b"/>
                <a:pathLst>
                  <a:path w="43" h="131">
                    <a:moveTo>
                      <a:pt x="0" y="0"/>
                    </a:moveTo>
                    <a:lnTo>
                      <a:pt x="16" y="19"/>
                    </a:lnTo>
                    <a:lnTo>
                      <a:pt x="33" y="55"/>
                    </a:lnTo>
                    <a:lnTo>
                      <a:pt x="40" y="90"/>
                    </a:lnTo>
                    <a:lnTo>
                      <a:pt x="43" y="13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0" name="Freeform 42">
                <a:extLst>
                  <a:ext uri="{FF2B5EF4-FFF2-40B4-BE49-F238E27FC236}">
                    <a16:creationId xmlns="" xmlns:a16="http://schemas.microsoft.com/office/drawing/2014/main" id="{36726667-BDEB-1092-8C46-B03A019A761A}"/>
                  </a:ext>
                </a:extLst>
              </p:cNvPr>
              <p:cNvSpPr>
                <a:spLocks/>
              </p:cNvSpPr>
              <p:nvPr/>
            </p:nvSpPr>
            <p:spPr bwMode="auto">
              <a:xfrm>
                <a:off x="4454" y="1453"/>
                <a:ext cx="38" cy="206"/>
              </a:xfrm>
              <a:custGeom>
                <a:avLst/>
                <a:gdLst>
                  <a:gd name="T0" fmla="*/ 38 w 38"/>
                  <a:gd name="T1" fmla="*/ 0 h 206"/>
                  <a:gd name="T2" fmla="*/ 21 w 38"/>
                  <a:gd name="T3" fmla="*/ 32 h 206"/>
                  <a:gd name="T4" fmla="*/ 9 w 38"/>
                  <a:gd name="T5" fmla="*/ 65 h 206"/>
                  <a:gd name="T6" fmla="*/ 1 w 38"/>
                  <a:gd name="T7" fmla="*/ 94 h 206"/>
                  <a:gd name="T8" fmla="*/ 0 w 38"/>
                  <a:gd name="T9" fmla="*/ 128 h 206"/>
                  <a:gd name="T10" fmla="*/ 1 w 38"/>
                  <a:gd name="T11" fmla="*/ 161 h 206"/>
                  <a:gd name="T12" fmla="*/ 11 w 38"/>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38" h="206">
                    <a:moveTo>
                      <a:pt x="38" y="0"/>
                    </a:moveTo>
                    <a:lnTo>
                      <a:pt x="21" y="32"/>
                    </a:lnTo>
                    <a:lnTo>
                      <a:pt x="9" y="65"/>
                    </a:lnTo>
                    <a:lnTo>
                      <a:pt x="1" y="94"/>
                    </a:lnTo>
                    <a:lnTo>
                      <a:pt x="0" y="128"/>
                    </a:lnTo>
                    <a:lnTo>
                      <a:pt x="1" y="161"/>
                    </a:lnTo>
                    <a:lnTo>
                      <a:pt x="11" y="20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1" name="Freeform 43">
                <a:extLst>
                  <a:ext uri="{FF2B5EF4-FFF2-40B4-BE49-F238E27FC236}">
                    <a16:creationId xmlns="" xmlns:a16="http://schemas.microsoft.com/office/drawing/2014/main" id="{5016B76A-D47D-4427-B51D-11D61138F8B1}"/>
                  </a:ext>
                </a:extLst>
              </p:cNvPr>
              <p:cNvSpPr>
                <a:spLocks/>
              </p:cNvSpPr>
              <p:nvPr/>
            </p:nvSpPr>
            <p:spPr bwMode="auto">
              <a:xfrm>
                <a:off x="4255" y="1671"/>
                <a:ext cx="168" cy="18"/>
              </a:xfrm>
              <a:custGeom>
                <a:avLst/>
                <a:gdLst>
                  <a:gd name="T0" fmla="*/ 168 w 168"/>
                  <a:gd name="T1" fmla="*/ 18 h 18"/>
                  <a:gd name="T2" fmla="*/ 102 w 168"/>
                  <a:gd name="T3" fmla="*/ 6 h 18"/>
                  <a:gd name="T4" fmla="*/ 36 w 168"/>
                  <a:gd name="T5" fmla="*/ 0 h 18"/>
                  <a:gd name="T6" fmla="*/ 0 w 168"/>
                  <a:gd name="T7" fmla="*/ 0 h 18"/>
                </a:gdLst>
                <a:ahLst/>
                <a:cxnLst>
                  <a:cxn ang="0">
                    <a:pos x="T0" y="T1"/>
                  </a:cxn>
                  <a:cxn ang="0">
                    <a:pos x="T2" y="T3"/>
                  </a:cxn>
                  <a:cxn ang="0">
                    <a:pos x="T4" y="T5"/>
                  </a:cxn>
                  <a:cxn ang="0">
                    <a:pos x="T6" y="T7"/>
                  </a:cxn>
                </a:cxnLst>
                <a:rect l="0" t="0" r="r" b="b"/>
                <a:pathLst>
                  <a:path w="168" h="18">
                    <a:moveTo>
                      <a:pt x="168" y="18"/>
                    </a:moveTo>
                    <a:lnTo>
                      <a:pt x="102" y="6"/>
                    </a:lnTo>
                    <a:lnTo>
                      <a:pt x="36"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2" name="Freeform 44">
                <a:extLst>
                  <a:ext uri="{FF2B5EF4-FFF2-40B4-BE49-F238E27FC236}">
                    <a16:creationId xmlns="" xmlns:a16="http://schemas.microsoft.com/office/drawing/2014/main" id="{09F8270D-05C4-3128-2EDF-211593F25BC1}"/>
                  </a:ext>
                </a:extLst>
              </p:cNvPr>
              <p:cNvSpPr>
                <a:spLocks/>
              </p:cNvSpPr>
              <p:nvPr/>
            </p:nvSpPr>
            <p:spPr bwMode="auto">
              <a:xfrm>
                <a:off x="4186" y="2264"/>
                <a:ext cx="284" cy="361"/>
              </a:xfrm>
              <a:custGeom>
                <a:avLst/>
                <a:gdLst>
                  <a:gd name="T0" fmla="*/ 0 w 284"/>
                  <a:gd name="T1" fmla="*/ 0 h 361"/>
                  <a:gd name="T2" fmla="*/ 13 w 284"/>
                  <a:gd name="T3" fmla="*/ 21 h 361"/>
                  <a:gd name="T4" fmla="*/ 42 w 284"/>
                  <a:gd name="T5" fmla="*/ 43 h 361"/>
                  <a:gd name="T6" fmla="*/ 76 w 284"/>
                  <a:gd name="T7" fmla="*/ 73 h 361"/>
                  <a:gd name="T8" fmla="*/ 105 w 284"/>
                  <a:gd name="T9" fmla="*/ 120 h 361"/>
                  <a:gd name="T10" fmla="*/ 123 w 284"/>
                  <a:gd name="T11" fmla="*/ 148 h 361"/>
                  <a:gd name="T12" fmla="*/ 162 w 284"/>
                  <a:gd name="T13" fmla="*/ 160 h 361"/>
                  <a:gd name="T14" fmla="*/ 197 w 284"/>
                  <a:gd name="T15" fmla="*/ 176 h 361"/>
                  <a:gd name="T16" fmla="*/ 234 w 284"/>
                  <a:gd name="T17" fmla="*/ 201 h 361"/>
                  <a:gd name="T18" fmla="*/ 247 w 284"/>
                  <a:gd name="T19" fmla="*/ 215 h 361"/>
                  <a:gd name="T20" fmla="*/ 260 w 284"/>
                  <a:gd name="T21" fmla="*/ 232 h 361"/>
                  <a:gd name="T22" fmla="*/ 274 w 284"/>
                  <a:gd name="T23" fmla="*/ 262 h 361"/>
                  <a:gd name="T24" fmla="*/ 283 w 284"/>
                  <a:gd name="T25" fmla="*/ 290 h 361"/>
                  <a:gd name="T26" fmla="*/ 284 w 284"/>
                  <a:gd name="T27" fmla="*/ 317 h 361"/>
                  <a:gd name="T28" fmla="*/ 281 w 284"/>
                  <a:gd name="T29" fmla="*/ 344 h 361"/>
                  <a:gd name="T30" fmla="*/ 273 w 284"/>
                  <a:gd name="T3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61">
                    <a:moveTo>
                      <a:pt x="0" y="0"/>
                    </a:moveTo>
                    <a:lnTo>
                      <a:pt x="13" y="21"/>
                    </a:lnTo>
                    <a:lnTo>
                      <a:pt x="42" y="43"/>
                    </a:lnTo>
                    <a:lnTo>
                      <a:pt x="76" y="73"/>
                    </a:lnTo>
                    <a:lnTo>
                      <a:pt x="105" y="120"/>
                    </a:lnTo>
                    <a:lnTo>
                      <a:pt x="123" y="148"/>
                    </a:lnTo>
                    <a:lnTo>
                      <a:pt x="162" y="160"/>
                    </a:lnTo>
                    <a:lnTo>
                      <a:pt x="197" y="176"/>
                    </a:lnTo>
                    <a:lnTo>
                      <a:pt x="234" y="201"/>
                    </a:lnTo>
                    <a:lnTo>
                      <a:pt x="247" y="215"/>
                    </a:lnTo>
                    <a:lnTo>
                      <a:pt x="260" y="232"/>
                    </a:lnTo>
                    <a:lnTo>
                      <a:pt x="274" y="262"/>
                    </a:lnTo>
                    <a:lnTo>
                      <a:pt x="283" y="290"/>
                    </a:lnTo>
                    <a:lnTo>
                      <a:pt x="284" y="317"/>
                    </a:lnTo>
                    <a:lnTo>
                      <a:pt x="281" y="344"/>
                    </a:lnTo>
                    <a:lnTo>
                      <a:pt x="273" y="36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3" name="Freeform 45">
                <a:extLst>
                  <a:ext uri="{FF2B5EF4-FFF2-40B4-BE49-F238E27FC236}">
                    <a16:creationId xmlns="" xmlns:a16="http://schemas.microsoft.com/office/drawing/2014/main" id="{4C58EC13-A083-F578-E8C5-8C9B4EA1135D}"/>
                  </a:ext>
                </a:extLst>
              </p:cNvPr>
              <p:cNvSpPr>
                <a:spLocks/>
              </p:cNvSpPr>
              <p:nvPr/>
            </p:nvSpPr>
            <p:spPr bwMode="auto">
              <a:xfrm>
                <a:off x="3942" y="2288"/>
                <a:ext cx="275" cy="322"/>
              </a:xfrm>
              <a:custGeom>
                <a:avLst/>
                <a:gdLst>
                  <a:gd name="T0" fmla="*/ 0 w 275"/>
                  <a:gd name="T1" fmla="*/ 0 h 322"/>
                  <a:gd name="T2" fmla="*/ 15 w 275"/>
                  <a:gd name="T3" fmla="*/ 54 h 322"/>
                  <a:gd name="T4" fmla="*/ 33 w 275"/>
                  <a:gd name="T5" fmla="*/ 84 h 322"/>
                  <a:gd name="T6" fmla="*/ 61 w 275"/>
                  <a:gd name="T7" fmla="*/ 101 h 322"/>
                  <a:gd name="T8" fmla="*/ 91 w 275"/>
                  <a:gd name="T9" fmla="*/ 122 h 322"/>
                  <a:gd name="T10" fmla="*/ 115 w 275"/>
                  <a:gd name="T11" fmla="*/ 146 h 322"/>
                  <a:gd name="T12" fmla="*/ 140 w 275"/>
                  <a:gd name="T13" fmla="*/ 174 h 322"/>
                  <a:gd name="T14" fmla="*/ 174 w 275"/>
                  <a:gd name="T15" fmla="*/ 195 h 322"/>
                  <a:gd name="T16" fmla="*/ 207 w 275"/>
                  <a:gd name="T17" fmla="*/ 217 h 322"/>
                  <a:gd name="T18" fmla="*/ 232 w 275"/>
                  <a:gd name="T19" fmla="*/ 240 h 322"/>
                  <a:gd name="T20" fmla="*/ 251 w 275"/>
                  <a:gd name="T21" fmla="*/ 261 h 322"/>
                  <a:gd name="T22" fmla="*/ 265 w 275"/>
                  <a:gd name="T23" fmla="*/ 283 h 322"/>
                  <a:gd name="T24" fmla="*/ 273 w 275"/>
                  <a:gd name="T25" fmla="*/ 302 h 322"/>
                  <a:gd name="T26" fmla="*/ 275 w 275"/>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322">
                    <a:moveTo>
                      <a:pt x="0" y="0"/>
                    </a:moveTo>
                    <a:lnTo>
                      <a:pt x="15" y="54"/>
                    </a:lnTo>
                    <a:lnTo>
                      <a:pt x="33" y="84"/>
                    </a:lnTo>
                    <a:lnTo>
                      <a:pt x="61" y="101"/>
                    </a:lnTo>
                    <a:lnTo>
                      <a:pt x="91" y="122"/>
                    </a:lnTo>
                    <a:lnTo>
                      <a:pt x="115" y="146"/>
                    </a:lnTo>
                    <a:lnTo>
                      <a:pt x="140" y="174"/>
                    </a:lnTo>
                    <a:lnTo>
                      <a:pt x="174" y="195"/>
                    </a:lnTo>
                    <a:lnTo>
                      <a:pt x="207" y="217"/>
                    </a:lnTo>
                    <a:lnTo>
                      <a:pt x="232" y="240"/>
                    </a:lnTo>
                    <a:lnTo>
                      <a:pt x="251" y="261"/>
                    </a:lnTo>
                    <a:lnTo>
                      <a:pt x="265" y="283"/>
                    </a:lnTo>
                    <a:lnTo>
                      <a:pt x="273" y="302"/>
                    </a:lnTo>
                    <a:lnTo>
                      <a:pt x="275" y="32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4" name="Freeform 46">
                <a:extLst>
                  <a:ext uri="{FF2B5EF4-FFF2-40B4-BE49-F238E27FC236}">
                    <a16:creationId xmlns="" xmlns:a16="http://schemas.microsoft.com/office/drawing/2014/main" id="{5AF9AC86-CF1F-EDB2-A821-60B7CDC99848}"/>
                  </a:ext>
                </a:extLst>
              </p:cNvPr>
              <p:cNvSpPr>
                <a:spLocks/>
              </p:cNvSpPr>
              <p:nvPr/>
            </p:nvSpPr>
            <p:spPr bwMode="auto">
              <a:xfrm>
                <a:off x="3670" y="2279"/>
                <a:ext cx="144" cy="288"/>
              </a:xfrm>
              <a:custGeom>
                <a:avLst/>
                <a:gdLst>
                  <a:gd name="T0" fmla="*/ 9 w 144"/>
                  <a:gd name="T1" fmla="*/ 0 h 288"/>
                  <a:gd name="T2" fmla="*/ 0 w 144"/>
                  <a:gd name="T3" fmla="*/ 22 h 288"/>
                  <a:gd name="T4" fmla="*/ 11 w 144"/>
                  <a:gd name="T5" fmla="*/ 32 h 288"/>
                  <a:gd name="T6" fmla="*/ 25 w 144"/>
                  <a:gd name="T7" fmla="*/ 48 h 288"/>
                  <a:gd name="T8" fmla="*/ 36 w 144"/>
                  <a:gd name="T9" fmla="*/ 56 h 288"/>
                  <a:gd name="T10" fmla="*/ 47 w 144"/>
                  <a:gd name="T11" fmla="*/ 67 h 288"/>
                  <a:gd name="T12" fmla="*/ 56 w 144"/>
                  <a:gd name="T13" fmla="*/ 79 h 288"/>
                  <a:gd name="T14" fmla="*/ 64 w 144"/>
                  <a:gd name="T15" fmla="*/ 91 h 288"/>
                  <a:gd name="T16" fmla="*/ 72 w 144"/>
                  <a:gd name="T17" fmla="*/ 105 h 288"/>
                  <a:gd name="T18" fmla="*/ 95 w 144"/>
                  <a:gd name="T19" fmla="*/ 123 h 288"/>
                  <a:gd name="T20" fmla="*/ 110 w 144"/>
                  <a:gd name="T21" fmla="*/ 136 h 288"/>
                  <a:gd name="T22" fmla="*/ 121 w 144"/>
                  <a:gd name="T23" fmla="*/ 150 h 288"/>
                  <a:gd name="T24" fmla="*/ 131 w 144"/>
                  <a:gd name="T25" fmla="*/ 166 h 288"/>
                  <a:gd name="T26" fmla="*/ 136 w 144"/>
                  <a:gd name="T27" fmla="*/ 179 h 288"/>
                  <a:gd name="T28" fmla="*/ 141 w 144"/>
                  <a:gd name="T29" fmla="*/ 197 h 288"/>
                  <a:gd name="T30" fmla="*/ 144 w 144"/>
                  <a:gd name="T31" fmla="*/ 218 h 288"/>
                  <a:gd name="T32" fmla="*/ 143 w 144"/>
                  <a:gd name="T33" fmla="*/ 243 h 288"/>
                  <a:gd name="T34" fmla="*/ 139 w 144"/>
                  <a:gd name="T35" fmla="*/ 262 h 288"/>
                  <a:gd name="T36" fmla="*/ 134 w 144"/>
                  <a:gd name="T37" fmla="*/ 276 h 288"/>
                  <a:gd name="T38" fmla="*/ 127 w 144"/>
                  <a:gd name="T39"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288">
                    <a:moveTo>
                      <a:pt x="9" y="0"/>
                    </a:moveTo>
                    <a:lnTo>
                      <a:pt x="0" y="22"/>
                    </a:lnTo>
                    <a:lnTo>
                      <a:pt x="11" y="32"/>
                    </a:lnTo>
                    <a:lnTo>
                      <a:pt x="25" y="48"/>
                    </a:lnTo>
                    <a:lnTo>
                      <a:pt x="36" y="56"/>
                    </a:lnTo>
                    <a:lnTo>
                      <a:pt x="47" y="67"/>
                    </a:lnTo>
                    <a:lnTo>
                      <a:pt x="56" y="79"/>
                    </a:lnTo>
                    <a:lnTo>
                      <a:pt x="64" y="91"/>
                    </a:lnTo>
                    <a:lnTo>
                      <a:pt x="72" y="105"/>
                    </a:lnTo>
                    <a:lnTo>
                      <a:pt x="95" y="123"/>
                    </a:lnTo>
                    <a:lnTo>
                      <a:pt x="110" y="136"/>
                    </a:lnTo>
                    <a:lnTo>
                      <a:pt x="121" y="150"/>
                    </a:lnTo>
                    <a:lnTo>
                      <a:pt x="131" y="166"/>
                    </a:lnTo>
                    <a:lnTo>
                      <a:pt x="136" y="179"/>
                    </a:lnTo>
                    <a:lnTo>
                      <a:pt x="141" y="197"/>
                    </a:lnTo>
                    <a:lnTo>
                      <a:pt x="144" y="218"/>
                    </a:lnTo>
                    <a:lnTo>
                      <a:pt x="143" y="243"/>
                    </a:lnTo>
                    <a:lnTo>
                      <a:pt x="139" y="262"/>
                    </a:lnTo>
                    <a:lnTo>
                      <a:pt x="134" y="276"/>
                    </a:lnTo>
                    <a:lnTo>
                      <a:pt x="127" y="28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5" name="Freeform 47">
                <a:extLst>
                  <a:ext uri="{FF2B5EF4-FFF2-40B4-BE49-F238E27FC236}">
                    <a16:creationId xmlns="" xmlns:a16="http://schemas.microsoft.com/office/drawing/2014/main" id="{8C5A8976-74A7-E24D-F52D-C134506C1D49}"/>
                  </a:ext>
                </a:extLst>
              </p:cNvPr>
              <p:cNvSpPr>
                <a:spLocks/>
              </p:cNvSpPr>
              <p:nvPr/>
            </p:nvSpPr>
            <p:spPr bwMode="auto">
              <a:xfrm>
                <a:off x="4197" y="1778"/>
                <a:ext cx="29" cy="98"/>
              </a:xfrm>
              <a:custGeom>
                <a:avLst/>
                <a:gdLst>
                  <a:gd name="T0" fmla="*/ 29 w 29"/>
                  <a:gd name="T1" fmla="*/ 0 h 98"/>
                  <a:gd name="T2" fmla="*/ 22 w 29"/>
                  <a:gd name="T3" fmla="*/ 10 h 98"/>
                  <a:gd name="T4" fmla="*/ 14 w 29"/>
                  <a:gd name="T5" fmla="*/ 27 h 98"/>
                  <a:gd name="T6" fmla="*/ 9 w 29"/>
                  <a:gd name="T7" fmla="*/ 41 h 98"/>
                  <a:gd name="T8" fmla="*/ 4 w 29"/>
                  <a:gd name="T9" fmla="*/ 54 h 98"/>
                  <a:gd name="T10" fmla="*/ 1 w 29"/>
                  <a:gd name="T11" fmla="*/ 68 h 98"/>
                  <a:gd name="T12" fmla="*/ 0 w 29"/>
                  <a:gd name="T13" fmla="*/ 81 h 98"/>
                  <a:gd name="T14" fmla="*/ 1 w 29"/>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8">
                    <a:moveTo>
                      <a:pt x="29" y="0"/>
                    </a:moveTo>
                    <a:lnTo>
                      <a:pt x="22" y="10"/>
                    </a:lnTo>
                    <a:lnTo>
                      <a:pt x="14" y="27"/>
                    </a:lnTo>
                    <a:lnTo>
                      <a:pt x="9" y="41"/>
                    </a:lnTo>
                    <a:lnTo>
                      <a:pt x="4" y="54"/>
                    </a:lnTo>
                    <a:lnTo>
                      <a:pt x="1" y="68"/>
                    </a:lnTo>
                    <a:lnTo>
                      <a:pt x="0" y="81"/>
                    </a:lnTo>
                    <a:lnTo>
                      <a:pt x="1" y="9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6" name="Freeform 48">
                <a:extLst>
                  <a:ext uri="{FF2B5EF4-FFF2-40B4-BE49-F238E27FC236}">
                    <a16:creationId xmlns="" xmlns:a16="http://schemas.microsoft.com/office/drawing/2014/main" id="{80EE45A7-0FC7-2735-913A-8E029541A3A2}"/>
                  </a:ext>
                </a:extLst>
              </p:cNvPr>
              <p:cNvSpPr>
                <a:spLocks/>
              </p:cNvSpPr>
              <p:nvPr/>
            </p:nvSpPr>
            <p:spPr bwMode="auto">
              <a:xfrm>
                <a:off x="3459" y="1904"/>
                <a:ext cx="108" cy="42"/>
              </a:xfrm>
              <a:custGeom>
                <a:avLst/>
                <a:gdLst>
                  <a:gd name="T0" fmla="*/ 0 w 108"/>
                  <a:gd name="T1" fmla="*/ 0 h 42"/>
                  <a:gd name="T2" fmla="*/ 36 w 108"/>
                  <a:gd name="T3" fmla="*/ 0 h 42"/>
                  <a:gd name="T4" fmla="*/ 78 w 108"/>
                  <a:gd name="T5" fmla="*/ 12 h 42"/>
                  <a:gd name="T6" fmla="*/ 108 w 108"/>
                  <a:gd name="T7" fmla="*/ 42 h 42"/>
                </a:gdLst>
                <a:ahLst/>
                <a:cxnLst>
                  <a:cxn ang="0">
                    <a:pos x="T0" y="T1"/>
                  </a:cxn>
                  <a:cxn ang="0">
                    <a:pos x="T2" y="T3"/>
                  </a:cxn>
                  <a:cxn ang="0">
                    <a:pos x="T4" y="T5"/>
                  </a:cxn>
                  <a:cxn ang="0">
                    <a:pos x="T6" y="T7"/>
                  </a:cxn>
                </a:cxnLst>
                <a:rect l="0" t="0" r="r" b="b"/>
                <a:pathLst>
                  <a:path w="108" h="42">
                    <a:moveTo>
                      <a:pt x="0" y="0"/>
                    </a:moveTo>
                    <a:lnTo>
                      <a:pt x="36" y="0"/>
                    </a:lnTo>
                    <a:lnTo>
                      <a:pt x="78" y="12"/>
                    </a:lnTo>
                    <a:lnTo>
                      <a:pt x="108" y="4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7" name="Freeform 49">
                <a:extLst>
                  <a:ext uri="{FF2B5EF4-FFF2-40B4-BE49-F238E27FC236}">
                    <a16:creationId xmlns="" xmlns:a16="http://schemas.microsoft.com/office/drawing/2014/main" id="{114B5B57-7141-BC94-16A8-57A7A5ED6033}"/>
                  </a:ext>
                </a:extLst>
              </p:cNvPr>
              <p:cNvSpPr>
                <a:spLocks/>
              </p:cNvSpPr>
              <p:nvPr/>
            </p:nvSpPr>
            <p:spPr bwMode="auto">
              <a:xfrm>
                <a:off x="3795" y="2306"/>
                <a:ext cx="661" cy="113"/>
              </a:xfrm>
              <a:custGeom>
                <a:avLst/>
                <a:gdLst>
                  <a:gd name="T0" fmla="*/ 661 w 661"/>
                  <a:gd name="T1" fmla="*/ 5 h 113"/>
                  <a:gd name="T2" fmla="*/ 632 w 661"/>
                  <a:gd name="T3" fmla="*/ 0 h 113"/>
                  <a:gd name="T4" fmla="*/ 600 w 661"/>
                  <a:gd name="T5" fmla="*/ 0 h 113"/>
                  <a:gd name="T6" fmla="*/ 566 w 661"/>
                  <a:gd name="T7" fmla="*/ 7 h 113"/>
                  <a:gd name="T8" fmla="*/ 536 w 661"/>
                  <a:gd name="T9" fmla="*/ 19 h 113"/>
                  <a:gd name="T10" fmla="*/ 512 w 661"/>
                  <a:gd name="T11" fmla="*/ 35 h 113"/>
                  <a:gd name="T12" fmla="*/ 487 w 661"/>
                  <a:gd name="T13" fmla="*/ 60 h 113"/>
                  <a:gd name="T14" fmla="*/ 454 w 661"/>
                  <a:gd name="T15" fmla="*/ 56 h 113"/>
                  <a:gd name="T16" fmla="*/ 413 w 661"/>
                  <a:gd name="T17" fmla="*/ 57 h 113"/>
                  <a:gd name="T18" fmla="*/ 373 w 661"/>
                  <a:gd name="T19" fmla="*/ 60 h 113"/>
                  <a:gd name="T20" fmla="*/ 335 w 661"/>
                  <a:gd name="T21" fmla="*/ 67 h 113"/>
                  <a:gd name="T22" fmla="*/ 299 w 661"/>
                  <a:gd name="T23" fmla="*/ 79 h 113"/>
                  <a:gd name="T24" fmla="*/ 270 w 661"/>
                  <a:gd name="T25" fmla="*/ 96 h 113"/>
                  <a:gd name="T26" fmla="*/ 247 w 661"/>
                  <a:gd name="T27" fmla="*/ 113 h 113"/>
                  <a:gd name="T28" fmla="*/ 177 w 661"/>
                  <a:gd name="T29" fmla="*/ 65 h 113"/>
                  <a:gd name="T30" fmla="*/ 135 w 661"/>
                  <a:gd name="T31" fmla="*/ 57 h 113"/>
                  <a:gd name="T32" fmla="*/ 94 w 661"/>
                  <a:gd name="T33" fmla="*/ 59 h 113"/>
                  <a:gd name="T34" fmla="*/ 54 w 661"/>
                  <a:gd name="T35" fmla="*/ 64 h 113"/>
                  <a:gd name="T36" fmla="*/ 27 w 661"/>
                  <a:gd name="T37" fmla="*/ 70 h 113"/>
                  <a:gd name="T38" fmla="*/ 0 w 661"/>
                  <a:gd name="T39" fmla="*/ 7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1" h="113">
                    <a:moveTo>
                      <a:pt x="661" y="5"/>
                    </a:moveTo>
                    <a:lnTo>
                      <a:pt x="632" y="0"/>
                    </a:lnTo>
                    <a:lnTo>
                      <a:pt x="600" y="0"/>
                    </a:lnTo>
                    <a:lnTo>
                      <a:pt x="566" y="7"/>
                    </a:lnTo>
                    <a:lnTo>
                      <a:pt x="536" y="19"/>
                    </a:lnTo>
                    <a:lnTo>
                      <a:pt x="512" y="35"/>
                    </a:lnTo>
                    <a:lnTo>
                      <a:pt x="487" y="60"/>
                    </a:lnTo>
                    <a:lnTo>
                      <a:pt x="454" y="56"/>
                    </a:lnTo>
                    <a:lnTo>
                      <a:pt x="413" y="57"/>
                    </a:lnTo>
                    <a:lnTo>
                      <a:pt x="373" y="60"/>
                    </a:lnTo>
                    <a:lnTo>
                      <a:pt x="335" y="67"/>
                    </a:lnTo>
                    <a:lnTo>
                      <a:pt x="299" y="79"/>
                    </a:lnTo>
                    <a:lnTo>
                      <a:pt x="270" y="96"/>
                    </a:lnTo>
                    <a:lnTo>
                      <a:pt x="247" y="113"/>
                    </a:lnTo>
                    <a:lnTo>
                      <a:pt x="177" y="65"/>
                    </a:lnTo>
                    <a:lnTo>
                      <a:pt x="135" y="57"/>
                    </a:lnTo>
                    <a:lnTo>
                      <a:pt x="94" y="59"/>
                    </a:lnTo>
                    <a:lnTo>
                      <a:pt x="54" y="64"/>
                    </a:lnTo>
                    <a:lnTo>
                      <a:pt x="27" y="70"/>
                    </a:lnTo>
                    <a:lnTo>
                      <a:pt x="0" y="7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8" name="Freeform 50">
                <a:extLst>
                  <a:ext uri="{FF2B5EF4-FFF2-40B4-BE49-F238E27FC236}">
                    <a16:creationId xmlns="" xmlns:a16="http://schemas.microsoft.com/office/drawing/2014/main" id="{4B16E480-912E-5DD5-BB28-545C9A0D3B46}"/>
                  </a:ext>
                </a:extLst>
              </p:cNvPr>
              <p:cNvSpPr>
                <a:spLocks/>
              </p:cNvSpPr>
              <p:nvPr/>
            </p:nvSpPr>
            <p:spPr bwMode="auto">
              <a:xfrm>
                <a:off x="4408" y="2365"/>
                <a:ext cx="102" cy="25"/>
              </a:xfrm>
              <a:custGeom>
                <a:avLst/>
                <a:gdLst>
                  <a:gd name="T0" fmla="*/ 102 w 102"/>
                  <a:gd name="T1" fmla="*/ 2 h 25"/>
                  <a:gd name="T2" fmla="*/ 76 w 102"/>
                  <a:gd name="T3" fmla="*/ 0 h 25"/>
                  <a:gd name="T4" fmla="*/ 45 w 102"/>
                  <a:gd name="T5" fmla="*/ 3 h 25"/>
                  <a:gd name="T6" fmla="*/ 22 w 102"/>
                  <a:gd name="T7" fmla="*/ 11 h 25"/>
                  <a:gd name="T8" fmla="*/ 0 w 102"/>
                  <a:gd name="T9" fmla="*/ 25 h 25"/>
                </a:gdLst>
                <a:ahLst/>
                <a:cxnLst>
                  <a:cxn ang="0">
                    <a:pos x="T0" y="T1"/>
                  </a:cxn>
                  <a:cxn ang="0">
                    <a:pos x="T2" y="T3"/>
                  </a:cxn>
                  <a:cxn ang="0">
                    <a:pos x="T4" y="T5"/>
                  </a:cxn>
                  <a:cxn ang="0">
                    <a:pos x="T6" y="T7"/>
                  </a:cxn>
                  <a:cxn ang="0">
                    <a:pos x="T8" y="T9"/>
                  </a:cxn>
                </a:cxnLst>
                <a:rect l="0" t="0" r="r" b="b"/>
                <a:pathLst>
                  <a:path w="102" h="25">
                    <a:moveTo>
                      <a:pt x="102" y="2"/>
                    </a:moveTo>
                    <a:lnTo>
                      <a:pt x="76" y="0"/>
                    </a:lnTo>
                    <a:lnTo>
                      <a:pt x="45" y="3"/>
                    </a:lnTo>
                    <a:lnTo>
                      <a:pt x="22" y="11"/>
                    </a:lnTo>
                    <a:lnTo>
                      <a:pt x="0" y="2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59" name="Freeform 51">
                <a:extLst>
                  <a:ext uri="{FF2B5EF4-FFF2-40B4-BE49-F238E27FC236}">
                    <a16:creationId xmlns="" xmlns:a16="http://schemas.microsoft.com/office/drawing/2014/main" id="{B26D0151-44CC-6343-A6DE-2B4866066E5A}"/>
                  </a:ext>
                </a:extLst>
              </p:cNvPr>
              <p:cNvSpPr>
                <a:spLocks/>
              </p:cNvSpPr>
              <p:nvPr/>
            </p:nvSpPr>
            <p:spPr bwMode="auto">
              <a:xfrm>
                <a:off x="4191" y="2417"/>
                <a:ext cx="145" cy="57"/>
              </a:xfrm>
              <a:custGeom>
                <a:avLst/>
                <a:gdLst>
                  <a:gd name="T0" fmla="*/ 145 w 145"/>
                  <a:gd name="T1" fmla="*/ 3 h 57"/>
                  <a:gd name="T2" fmla="*/ 111 w 145"/>
                  <a:gd name="T3" fmla="*/ 0 h 57"/>
                  <a:gd name="T4" fmla="*/ 81 w 145"/>
                  <a:gd name="T5" fmla="*/ 6 h 57"/>
                  <a:gd name="T6" fmla="*/ 47 w 145"/>
                  <a:gd name="T7" fmla="*/ 18 h 57"/>
                  <a:gd name="T8" fmla="*/ 22 w 145"/>
                  <a:gd name="T9" fmla="*/ 33 h 57"/>
                  <a:gd name="T10" fmla="*/ 0 w 145"/>
                  <a:gd name="T11" fmla="*/ 57 h 57"/>
                </a:gdLst>
                <a:ahLst/>
                <a:cxnLst>
                  <a:cxn ang="0">
                    <a:pos x="T0" y="T1"/>
                  </a:cxn>
                  <a:cxn ang="0">
                    <a:pos x="T2" y="T3"/>
                  </a:cxn>
                  <a:cxn ang="0">
                    <a:pos x="T4" y="T5"/>
                  </a:cxn>
                  <a:cxn ang="0">
                    <a:pos x="T6" y="T7"/>
                  </a:cxn>
                  <a:cxn ang="0">
                    <a:pos x="T8" y="T9"/>
                  </a:cxn>
                  <a:cxn ang="0">
                    <a:pos x="T10" y="T11"/>
                  </a:cxn>
                </a:cxnLst>
                <a:rect l="0" t="0" r="r" b="b"/>
                <a:pathLst>
                  <a:path w="145" h="57">
                    <a:moveTo>
                      <a:pt x="145" y="3"/>
                    </a:moveTo>
                    <a:lnTo>
                      <a:pt x="111" y="0"/>
                    </a:lnTo>
                    <a:lnTo>
                      <a:pt x="81" y="6"/>
                    </a:lnTo>
                    <a:lnTo>
                      <a:pt x="47" y="18"/>
                    </a:lnTo>
                    <a:lnTo>
                      <a:pt x="22" y="33"/>
                    </a:lnTo>
                    <a:lnTo>
                      <a:pt x="0" y="5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60" name="Freeform 52">
                <a:extLst>
                  <a:ext uri="{FF2B5EF4-FFF2-40B4-BE49-F238E27FC236}">
                    <a16:creationId xmlns="" xmlns:a16="http://schemas.microsoft.com/office/drawing/2014/main" id="{C480AE28-C6C6-3C55-CAC8-44627BE4CA75}"/>
                  </a:ext>
                </a:extLst>
              </p:cNvPr>
              <p:cNvSpPr>
                <a:spLocks/>
              </p:cNvSpPr>
              <p:nvPr/>
            </p:nvSpPr>
            <p:spPr bwMode="auto">
              <a:xfrm>
                <a:off x="3941" y="2453"/>
                <a:ext cx="140" cy="15"/>
              </a:xfrm>
              <a:custGeom>
                <a:avLst/>
                <a:gdLst>
                  <a:gd name="T0" fmla="*/ 140 w 140"/>
                  <a:gd name="T1" fmla="*/ 7 h 15"/>
                  <a:gd name="T2" fmla="*/ 106 w 140"/>
                  <a:gd name="T3" fmla="*/ 0 h 15"/>
                  <a:gd name="T4" fmla="*/ 74 w 140"/>
                  <a:gd name="T5" fmla="*/ 0 h 15"/>
                  <a:gd name="T6" fmla="*/ 39 w 140"/>
                  <a:gd name="T7" fmla="*/ 5 h 15"/>
                  <a:gd name="T8" fmla="*/ 0 w 140"/>
                  <a:gd name="T9" fmla="*/ 15 h 15"/>
                </a:gdLst>
                <a:ahLst/>
                <a:cxnLst>
                  <a:cxn ang="0">
                    <a:pos x="T0" y="T1"/>
                  </a:cxn>
                  <a:cxn ang="0">
                    <a:pos x="T2" y="T3"/>
                  </a:cxn>
                  <a:cxn ang="0">
                    <a:pos x="T4" y="T5"/>
                  </a:cxn>
                  <a:cxn ang="0">
                    <a:pos x="T6" y="T7"/>
                  </a:cxn>
                  <a:cxn ang="0">
                    <a:pos x="T8" y="T9"/>
                  </a:cxn>
                </a:cxnLst>
                <a:rect l="0" t="0" r="r" b="b"/>
                <a:pathLst>
                  <a:path w="140" h="15">
                    <a:moveTo>
                      <a:pt x="140" y="7"/>
                    </a:moveTo>
                    <a:lnTo>
                      <a:pt x="106" y="0"/>
                    </a:lnTo>
                    <a:lnTo>
                      <a:pt x="74" y="0"/>
                    </a:lnTo>
                    <a:lnTo>
                      <a:pt x="39" y="5"/>
                    </a:lnTo>
                    <a:lnTo>
                      <a:pt x="0" y="1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61" name="Freeform 53">
                <a:extLst>
                  <a:ext uri="{FF2B5EF4-FFF2-40B4-BE49-F238E27FC236}">
                    <a16:creationId xmlns="" xmlns:a16="http://schemas.microsoft.com/office/drawing/2014/main" id="{EDF10AEE-8651-3276-A3C9-EAB1400922E8}"/>
                  </a:ext>
                </a:extLst>
              </p:cNvPr>
              <p:cNvSpPr>
                <a:spLocks/>
              </p:cNvSpPr>
              <p:nvPr/>
            </p:nvSpPr>
            <p:spPr bwMode="auto">
              <a:xfrm>
                <a:off x="3573" y="2382"/>
                <a:ext cx="144" cy="38"/>
              </a:xfrm>
              <a:custGeom>
                <a:avLst/>
                <a:gdLst>
                  <a:gd name="T0" fmla="*/ 144 w 144"/>
                  <a:gd name="T1" fmla="*/ 2 h 38"/>
                  <a:gd name="T2" fmla="*/ 110 w 144"/>
                  <a:gd name="T3" fmla="*/ 0 h 38"/>
                  <a:gd name="T4" fmla="*/ 76 w 144"/>
                  <a:gd name="T5" fmla="*/ 1 h 38"/>
                  <a:gd name="T6" fmla="*/ 43 w 144"/>
                  <a:gd name="T7" fmla="*/ 8 h 38"/>
                  <a:gd name="T8" fmla="*/ 18 w 144"/>
                  <a:gd name="T9" fmla="*/ 21 h 38"/>
                  <a:gd name="T10" fmla="*/ 0 w 144"/>
                  <a:gd name="T11" fmla="*/ 38 h 38"/>
                </a:gdLst>
                <a:ahLst/>
                <a:cxnLst>
                  <a:cxn ang="0">
                    <a:pos x="T0" y="T1"/>
                  </a:cxn>
                  <a:cxn ang="0">
                    <a:pos x="T2" y="T3"/>
                  </a:cxn>
                  <a:cxn ang="0">
                    <a:pos x="T4" y="T5"/>
                  </a:cxn>
                  <a:cxn ang="0">
                    <a:pos x="T6" y="T7"/>
                  </a:cxn>
                  <a:cxn ang="0">
                    <a:pos x="T8" y="T9"/>
                  </a:cxn>
                  <a:cxn ang="0">
                    <a:pos x="T10" y="T11"/>
                  </a:cxn>
                </a:cxnLst>
                <a:rect l="0" t="0" r="r" b="b"/>
                <a:pathLst>
                  <a:path w="144" h="38">
                    <a:moveTo>
                      <a:pt x="144" y="2"/>
                    </a:moveTo>
                    <a:lnTo>
                      <a:pt x="110" y="0"/>
                    </a:lnTo>
                    <a:lnTo>
                      <a:pt x="76" y="1"/>
                    </a:lnTo>
                    <a:lnTo>
                      <a:pt x="43" y="8"/>
                    </a:lnTo>
                    <a:lnTo>
                      <a:pt x="18" y="21"/>
                    </a:lnTo>
                    <a:lnTo>
                      <a:pt x="0" y="3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62" name="Freeform 54">
                <a:extLst>
                  <a:ext uri="{FF2B5EF4-FFF2-40B4-BE49-F238E27FC236}">
                    <a16:creationId xmlns="" xmlns:a16="http://schemas.microsoft.com/office/drawing/2014/main" id="{414B1FCE-1550-5EB6-E3B1-28FB5BE4FF29}"/>
                  </a:ext>
                </a:extLst>
              </p:cNvPr>
              <p:cNvSpPr>
                <a:spLocks/>
              </p:cNvSpPr>
              <p:nvPr/>
            </p:nvSpPr>
            <p:spPr bwMode="auto">
              <a:xfrm>
                <a:off x="3496" y="2296"/>
                <a:ext cx="174" cy="13"/>
              </a:xfrm>
              <a:custGeom>
                <a:avLst/>
                <a:gdLst>
                  <a:gd name="T0" fmla="*/ 174 w 174"/>
                  <a:gd name="T1" fmla="*/ 7 h 13"/>
                  <a:gd name="T2" fmla="*/ 133 w 174"/>
                  <a:gd name="T3" fmla="*/ 1 h 13"/>
                  <a:gd name="T4" fmla="*/ 95 w 174"/>
                  <a:gd name="T5" fmla="*/ 0 h 13"/>
                  <a:gd name="T6" fmla="*/ 63 w 174"/>
                  <a:gd name="T7" fmla="*/ 1 h 13"/>
                  <a:gd name="T8" fmla="*/ 33 w 174"/>
                  <a:gd name="T9" fmla="*/ 4 h 13"/>
                  <a:gd name="T10" fmla="*/ 0 w 174"/>
                  <a:gd name="T11" fmla="*/ 13 h 13"/>
                </a:gdLst>
                <a:ahLst/>
                <a:cxnLst>
                  <a:cxn ang="0">
                    <a:pos x="T0" y="T1"/>
                  </a:cxn>
                  <a:cxn ang="0">
                    <a:pos x="T2" y="T3"/>
                  </a:cxn>
                  <a:cxn ang="0">
                    <a:pos x="T4" y="T5"/>
                  </a:cxn>
                  <a:cxn ang="0">
                    <a:pos x="T6" y="T7"/>
                  </a:cxn>
                  <a:cxn ang="0">
                    <a:pos x="T8" y="T9"/>
                  </a:cxn>
                  <a:cxn ang="0">
                    <a:pos x="T10" y="T11"/>
                  </a:cxn>
                </a:cxnLst>
                <a:rect l="0" t="0" r="r" b="b"/>
                <a:pathLst>
                  <a:path w="174" h="13">
                    <a:moveTo>
                      <a:pt x="174" y="7"/>
                    </a:moveTo>
                    <a:lnTo>
                      <a:pt x="133" y="1"/>
                    </a:lnTo>
                    <a:lnTo>
                      <a:pt x="95" y="0"/>
                    </a:lnTo>
                    <a:lnTo>
                      <a:pt x="63" y="1"/>
                    </a:lnTo>
                    <a:lnTo>
                      <a:pt x="33" y="4"/>
                    </a:lnTo>
                    <a:lnTo>
                      <a:pt x="0" y="13"/>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119863" name="Group 55">
              <a:extLst>
                <a:ext uri="{FF2B5EF4-FFF2-40B4-BE49-F238E27FC236}">
                  <a16:creationId xmlns="" xmlns:a16="http://schemas.microsoft.com/office/drawing/2014/main" id="{076105B1-5DB8-ADB1-BCB5-7C5B43FF0602}"/>
                </a:ext>
              </a:extLst>
            </p:cNvPr>
            <p:cNvGrpSpPr>
              <a:grpSpLocks/>
            </p:cNvGrpSpPr>
            <p:nvPr/>
          </p:nvGrpSpPr>
          <p:grpSpPr bwMode="auto">
            <a:xfrm rot="-4407608">
              <a:off x="1942" y="1817"/>
              <a:ext cx="782" cy="618"/>
              <a:chOff x="3150" y="1376"/>
              <a:chExt cx="1676" cy="1323"/>
            </a:xfrm>
          </p:grpSpPr>
          <p:sp>
            <p:nvSpPr>
              <p:cNvPr id="119864" name="Freeform 56">
                <a:extLst>
                  <a:ext uri="{FF2B5EF4-FFF2-40B4-BE49-F238E27FC236}">
                    <a16:creationId xmlns="" xmlns:a16="http://schemas.microsoft.com/office/drawing/2014/main" id="{92B12996-20AD-211A-B5E3-3FFDC0B48227}"/>
                  </a:ext>
                </a:extLst>
              </p:cNvPr>
              <p:cNvSpPr>
                <a:spLocks/>
              </p:cNvSpPr>
              <p:nvPr/>
            </p:nvSpPr>
            <p:spPr bwMode="auto">
              <a:xfrm>
                <a:off x="3150" y="1376"/>
                <a:ext cx="1676" cy="1323"/>
              </a:xfrm>
              <a:custGeom>
                <a:avLst/>
                <a:gdLst>
                  <a:gd name="T0" fmla="*/ 513 w 1676"/>
                  <a:gd name="T1" fmla="*/ 29 h 1323"/>
                  <a:gd name="T2" fmla="*/ 756 w 1676"/>
                  <a:gd name="T3" fmla="*/ 0 h 1323"/>
                  <a:gd name="T4" fmla="*/ 862 w 1676"/>
                  <a:gd name="T5" fmla="*/ 5 h 1323"/>
                  <a:gd name="T6" fmla="*/ 928 w 1676"/>
                  <a:gd name="T7" fmla="*/ 28 h 1323"/>
                  <a:gd name="T8" fmla="*/ 1069 w 1676"/>
                  <a:gd name="T9" fmla="*/ 41 h 1323"/>
                  <a:gd name="T10" fmla="*/ 1312 w 1676"/>
                  <a:gd name="T11" fmla="*/ 62 h 1323"/>
                  <a:gd name="T12" fmla="*/ 1546 w 1676"/>
                  <a:gd name="T13" fmla="*/ 59 h 1323"/>
                  <a:gd name="T14" fmla="*/ 1637 w 1676"/>
                  <a:gd name="T15" fmla="*/ 74 h 1323"/>
                  <a:gd name="T16" fmla="*/ 1670 w 1676"/>
                  <a:gd name="T17" fmla="*/ 115 h 1323"/>
                  <a:gd name="T18" fmla="*/ 1674 w 1676"/>
                  <a:gd name="T19" fmla="*/ 177 h 1323"/>
                  <a:gd name="T20" fmla="*/ 1649 w 1676"/>
                  <a:gd name="T21" fmla="*/ 240 h 1323"/>
                  <a:gd name="T22" fmla="*/ 1618 w 1676"/>
                  <a:gd name="T23" fmla="*/ 269 h 1323"/>
                  <a:gd name="T24" fmla="*/ 1565 w 1676"/>
                  <a:gd name="T25" fmla="*/ 294 h 1323"/>
                  <a:gd name="T26" fmla="*/ 1457 w 1676"/>
                  <a:gd name="T27" fmla="*/ 318 h 1323"/>
                  <a:gd name="T28" fmla="*/ 1378 w 1676"/>
                  <a:gd name="T29" fmla="*/ 329 h 1323"/>
                  <a:gd name="T30" fmla="*/ 1314 w 1676"/>
                  <a:gd name="T31" fmla="*/ 326 h 1323"/>
                  <a:gd name="T32" fmla="*/ 1226 w 1676"/>
                  <a:gd name="T33" fmla="*/ 310 h 1323"/>
                  <a:gd name="T34" fmla="*/ 1172 w 1676"/>
                  <a:gd name="T35" fmla="*/ 319 h 1323"/>
                  <a:gd name="T36" fmla="*/ 1135 w 1676"/>
                  <a:gd name="T37" fmla="*/ 338 h 1323"/>
                  <a:gd name="T38" fmla="*/ 1095 w 1676"/>
                  <a:gd name="T39" fmla="*/ 375 h 1323"/>
                  <a:gd name="T40" fmla="*/ 1071 w 1676"/>
                  <a:gd name="T41" fmla="*/ 425 h 1323"/>
                  <a:gd name="T42" fmla="*/ 1075 w 1676"/>
                  <a:gd name="T43" fmla="*/ 455 h 1323"/>
                  <a:gd name="T44" fmla="*/ 1120 w 1676"/>
                  <a:gd name="T45" fmla="*/ 576 h 1323"/>
                  <a:gd name="T46" fmla="*/ 1213 w 1676"/>
                  <a:gd name="T47" fmla="*/ 750 h 1323"/>
                  <a:gd name="T48" fmla="*/ 1279 w 1676"/>
                  <a:gd name="T49" fmla="*/ 897 h 1323"/>
                  <a:gd name="T50" fmla="*/ 1357 w 1676"/>
                  <a:gd name="T51" fmla="*/ 987 h 1323"/>
                  <a:gd name="T52" fmla="*/ 1441 w 1676"/>
                  <a:gd name="T53" fmla="*/ 1059 h 1323"/>
                  <a:gd name="T54" fmla="*/ 1480 w 1676"/>
                  <a:gd name="T55" fmla="*/ 1109 h 1323"/>
                  <a:gd name="T56" fmla="*/ 1492 w 1676"/>
                  <a:gd name="T57" fmla="*/ 1144 h 1323"/>
                  <a:gd name="T58" fmla="*/ 1493 w 1676"/>
                  <a:gd name="T59" fmla="*/ 1179 h 1323"/>
                  <a:gd name="T60" fmla="*/ 1481 w 1676"/>
                  <a:gd name="T61" fmla="*/ 1219 h 1323"/>
                  <a:gd name="T62" fmla="*/ 1458 w 1676"/>
                  <a:gd name="T63" fmla="*/ 1250 h 1323"/>
                  <a:gd name="T64" fmla="*/ 1423 w 1676"/>
                  <a:gd name="T65" fmla="*/ 1267 h 1323"/>
                  <a:gd name="T66" fmla="*/ 1380 w 1676"/>
                  <a:gd name="T67" fmla="*/ 1271 h 1323"/>
                  <a:gd name="T68" fmla="*/ 1310 w 1676"/>
                  <a:gd name="T69" fmla="*/ 1249 h 1323"/>
                  <a:gd name="T70" fmla="*/ 1274 w 1676"/>
                  <a:gd name="T71" fmla="*/ 1276 h 1323"/>
                  <a:gd name="T72" fmla="*/ 1230 w 1676"/>
                  <a:gd name="T73" fmla="*/ 1287 h 1323"/>
                  <a:gd name="T74" fmla="*/ 1172 w 1676"/>
                  <a:gd name="T75" fmla="*/ 1286 h 1323"/>
                  <a:gd name="T76" fmla="*/ 1113 w 1676"/>
                  <a:gd name="T77" fmla="*/ 1268 h 1323"/>
                  <a:gd name="T78" fmla="*/ 1060 w 1676"/>
                  <a:gd name="T79" fmla="*/ 1254 h 1323"/>
                  <a:gd name="T80" fmla="*/ 1043 w 1676"/>
                  <a:gd name="T81" fmla="*/ 1288 h 1323"/>
                  <a:gd name="T82" fmla="*/ 1008 w 1676"/>
                  <a:gd name="T83" fmla="*/ 1314 h 1323"/>
                  <a:gd name="T84" fmla="*/ 956 w 1676"/>
                  <a:gd name="T85" fmla="*/ 1323 h 1323"/>
                  <a:gd name="T86" fmla="*/ 859 w 1676"/>
                  <a:gd name="T87" fmla="*/ 1296 h 1323"/>
                  <a:gd name="T88" fmla="*/ 687 w 1676"/>
                  <a:gd name="T89" fmla="*/ 1209 h 1323"/>
                  <a:gd name="T90" fmla="*/ 639 w 1676"/>
                  <a:gd name="T91" fmla="*/ 1202 h 1323"/>
                  <a:gd name="T92" fmla="*/ 612 w 1676"/>
                  <a:gd name="T93" fmla="*/ 1216 h 1323"/>
                  <a:gd name="T94" fmla="*/ 582 w 1676"/>
                  <a:gd name="T95" fmla="*/ 1222 h 1323"/>
                  <a:gd name="T96" fmla="*/ 552 w 1676"/>
                  <a:gd name="T97" fmla="*/ 1220 h 1323"/>
                  <a:gd name="T98" fmla="*/ 521 w 1676"/>
                  <a:gd name="T99" fmla="*/ 1210 h 1323"/>
                  <a:gd name="T100" fmla="*/ 498 w 1676"/>
                  <a:gd name="T101" fmla="*/ 1196 h 1323"/>
                  <a:gd name="T102" fmla="*/ 447 w 1676"/>
                  <a:gd name="T103" fmla="*/ 1146 h 1323"/>
                  <a:gd name="T104" fmla="*/ 345 w 1676"/>
                  <a:gd name="T105" fmla="*/ 1056 h 1323"/>
                  <a:gd name="T106" fmla="*/ 267 w 1676"/>
                  <a:gd name="T107" fmla="*/ 966 h 1323"/>
                  <a:gd name="T108" fmla="*/ 186 w 1676"/>
                  <a:gd name="T109" fmla="*/ 885 h 1323"/>
                  <a:gd name="T110" fmla="*/ 39 w 1676"/>
                  <a:gd name="T111" fmla="*/ 642 h 1323"/>
                  <a:gd name="T112" fmla="*/ 3 w 1676"/>
                  <a:gd name="T113" fmla="*/ 474 h 1323"/>
                  <a:gd name="T114" fmla="*/ 2 w 1676"/>
                  <a:gd name="T115" fmla="*/ 337 h 1323"/>
                  <a:gd name="T116" fmla="*/ 42 w 1676"/>
                  <a:gd name="T117" fmla="*/ 240 h 1323"/>
                  <a:gd name="T118" fmla="*/ 92 w 1676"/>
                  <a:gd name="T119" fmla="*/ 188 h 1323"/>
                  <a:gd name="T120" fmla="*/ 158 w 1676"/>
                  <a:gd name="T121" fmla="*/ 158 h 1323"/>
                  <a:gd name="T122" fmla="*/ 232 w 1676"/>
                  <a:gd name="T123" fmla="*/ 146 h 1323"/>
                  <a:gd name="T124" fmla="*/ 314 w 1676"/>
                  <a:gd name="T125" fmla="*/ 149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76" h="1323">
                    <a:moveTo>
                      <a:pt x="357" y="143"/>
                    </a:moveTo>
                    <a:lnTo>
                      <a:pt x="513" y="29"/>
                    </a:lnTo>
                    <a:lnTo>
                      <a:pt x="675" y="5"/>
                    </a:lnTo>
                    <a:lnTo>
                      <a:pt x="756" y="0"/>
                    </a:lnTo>
                    <a:lnTo>
                      <a:pt x="812" y="0"/>
                    </a:lnTo>
                    <a:lnTo>
                      <a:pt x="862" y="5"/>
                    </a:lnTo>
                    <a:lnTo>
                      <a:pt x="899" y="15"/>
                    </a:lnTo>
                    <a:lnTo>
                      <a:pt x="928" y="28"/>
                    </a:lnTo>
                    <a:lnTo>
                      <a:pt x="958" y="41"/>
                    </a:lnTo>
                    <a:lnTo>
                      <a:pt x="1069" y="41"/>
                    </a:lnTo>
                    <a:lnTo>
                      <a:pt x="1209" y="53"/>
                    </a:lnTo>
                    <a:lnTo>
                      <a:pt x="1312" y="62"/>
                    </a:lnTo>
                    <a:lnTo>
                      <a:pt x="1401" y="53"/>
                    </a:lnTo>
                    <a:lnTo>
                      <a:pt x="1546" y="59"/>
                    </a:lnTo>
                    <a:lnTo>
                      <a:pt x="1595" y="64"/>
                    </a:lnTo>
                    <a:lnTo>
                      <a:pt x="1637" y="74"/>
                    </a:lnTo>
                    <a:lnTo>
                      <a:pt x="1658" y="91"/>
                    </a:lnTo>
                    <a:lnTo>
                      <a:pt x="1670" y="115"/>
                    </a:lnTo>
                    <a:lnTo>
                      <a:pt x="1676" y="148"/>
                    </a:lnTo>
                    <a:lnTo>
                      <a:pt x="1674" y="177"/>
                    </a:lnTo>
                    <a:lnTo>
                      <a:pt x="1665" y="213"/>
                    </a:lnTo>
                    <a:lnTo>
                      <a:pt x="1649" y="240"/>
                    </a:lnTo>
                    <a:lnTo>
                      <a:pt x="1634" y="256"/>
                    </a:lnTo>
                    <a:lnTo>
                      <a:pt x="1618" y="269"/>
                    </a:lnTo>
                    <a:lnTo>
                      <a:pt x="1591" y="282"/>
                    </a:lnTo>
                    <a:lnTo>
                      <a:pt x="1565" y="294"/>
                    </a:lnTo>
                    <a:lnTo>
                      <a:pt x="1529" y="305"/>
                    </a:lnTo>
                    <a:lnTo>
                      <a:pt x="1457" y="318"/>
                    </a:lnTo>
                    <a:lnTo>
                      <a:pt x="1418" y="326"/>
                    </a:lnTo>
                    <a:lnTo>
                      <a:pt x="1378" y="329"/>
                    </a:lnTo>
                    <a:lnTo>
                      <a:pt x="1341" y="329"/>
                    </a:lnTo>
                    <a:lnTo>
                      <a:pt x="1314" y="326"/>
                    </a:lnTo>
                    <a:lnTo>
                      <a:pt x="1259" y="311"/>
                    </a:lnTo>
                    <a:lnTo>
                      <a:pt x="1226" y="310"/>
                    </a:lnTo>
                    <a:lnTo>
                      <a:pt x="1197" y="313"/>
                    </a:lnTo>
                    <a:lnTo>
                      <a:pt x="1172" y="319"/>
                    </a:lnTo>
                    <a:lnTo>
                      <a:pt x="1151" y="328"/>
                    </a:lnTo>
                    <a:lnTo>
                      <a:pt x="1135" y="338"/>
                    </a:lnTo>
                    <a:lnTo>
                      <a:pt x="1118" y="351"/>
                    </a:lnTo>
                    <a:lnTo>
                      <a:pt x="1095" y="375"/>
                    </a:lnTo>
                    <a:lnTo>
                      <a:pt x="1075" y="406"/>
                    </a:lnTo>
                    <a:lnTo>
                      <a:pt x="1071" y="425"/>
                    </a:lnTo>
                    <a:lnTo>
                      <a:pt x="1072" y="438"/>
                    </a:lnTo>
                    <a:lnTo>
                      <a:pt x="1075" y="455"/>
                    </a:lnTo>
                    <a:lnTo>
                      <a:pt x="1102" y="540"/>
                    </a:lnTo>
                    <a:lnTo>
                      <a:pt x="1120" y="576"/>
                    </a:lnTo>
                    <a:lnTo>
                      <a:pt x="1168" y="648"/>
                    </a:lnTo>
                    <a:lnTo>
                      <a:pt x="1213" y="750"/>
                    </a:lnTo>
                    <a:lnTo>
                      <a:pt x="1225" y="825"/>
                    </a:lnTo>
                    <a:lnTo>
                      <a:pt x="1279" y="897"/>
                    </a:lnTo>
                    <a:lnTo>
                      <a:pt x="1318" y="954"/>
                    </a:lnTo>
                    <a:lnTo>
                      <a:pt x="1357" y="987"/>
                    </a:lnTo>
                    <a:lnTo>
                      <a:pt x="1399" y="1023"/>
                    </a:lnTo>
                    <a:lnTo>
                      <a:pt x="1441" y="1059"/>
                    </a:lnTo>
                    <a:lnTo>
                      <a:pt x="1471" y="1095"/>
                    </a:lnTo>
                    <a:lnTo>
                      <a:pt x="1480" y="1109"/>
                    </a:lnTo>
                    <a:lnTo>
                      <a:pt x="1489" y="1128"/>
                    </a:lnTo>
                    <a:lnTo>
                      <a:pt x="1492" y="1144"/>
                    </a:lnTo>
                    <a:lnTo>
                      <a:pt x="1493" y="1161"/>
                    </a:lnTo>
                    <a:lnTo>
                      <a:pt x="1493" y="1179"/>
                    </a:lnTo>
                    <a:lnTo>
                      <a:pt x="1488" y="1201"/>
                    </a:lnTo>
                    <a:lnTo>
                      <a:pt x="1481" y="1219"/>
                    </a:lnTo>
                    <a:lnTo>
                      <a:pt x="1471" y="1237"/>
                    </a:lnTo>
                    <a:lnTo>
                      <a:pt x="1458" y="1250"/>
                    </a:lnTo>
                    <a:lnTo>
                      <a:pt x="1441" y="1261"/>
                    </a:lnTo>
                    <a:lnTo>
                      <a:pt x="1423" y="1267"/>
                    </a:lnTo>
                    <a:lnTo>
                      <a:pt x="1402" y="1270"/>
                    </a:lnTo>
                    <a:lnTo>
                      <a:pt x="1380" y="1271"/>
                    </a:lnTo>
                    <a:lnTo>
                      <a:pt x="1354" y="1267"/>
                    </a:lnTo>
                    <a:lnTo>
                      <a:pt x="1310" y="1249"/>
                    </a:lnTo>
                    <a:lnTo>
                      <a:pt x="1295" y="1263"/>
                    </a:lnTo>
                    <a:lnTo>
                      <a:pt x="1274" y="1276"/>
                    </a:lnTo>
                    <a:lnTo>
                      <a:pt x="1252" y="1283"/>
                    </a:lnTo>
                    <a:lnTo>
                      <a:pt x="1230" y="1287"/>
                    </a:lnTo>
                    <a:lnTo>
                      <a:pt x="1203" y="1288"/>
                    </a:lnTo>
                    <a:lnTo>
                      <a:pt x="1172" y="1286"/>
                    </a:lnTo>
                    <a:lnTo>
                      <a:pt x="1146" y="1280"/>
                    </a:lnTo>
                    <a:lnTo>
                      <a:pt x="1113" y="1268"/>
                    </a:lnTo>
                    <a:lnTo>
                      <a:pt x="1065" y="1237"/>
                    </a:lnTo>
                    <a:lnTo>
                      <a:pt x="1060" y="1254"/>
                    </a:lnTo>
                    <a:lnTo>
                      <a:pt x="1053" y="1272"/>
                    </a:lnTo>
                    <a:lnTo>
                      <a:pt x="1043" y="1288"/>
                    </a:lnTo>
                    <a:lnTo>
                      <a:pt x="1027" y="1304"/>
                    </a:lnTo>
                    <a:lnTo>
                      <a:pt x="1008" y="1314"/>
                    </a:lnTo>
                    <a:lnTo>
                      <a:pt x="982" y="1321"/>
                    </a:lnTo>
                    <a:lnTo>
                      <a:pt x="956" y="1323"/>
                    </a:lnTo>
                    <a:lnTo>
                      <a:pt x="909" y="1313"/>
                    </a:lnTo>
                    <a:lnTo>
                      <a:pt x="859" y="1296"/>
                    </a:lnTo>
                    <a:lnTo>
                      <a:pt x="789" y="1270"/>
                    </a:lnTo>
                    <a:lnTo>
                      <a:pt x="687" y="1209"/>
                    </a:lnTo>
                    <a:lnTo>
                      <a:pt x="648" y="1192"/>
                    </a:lnTo>
                    <a:lnTo>
                      <a:pt x="639" y="1202"/>
                    </a:lnTo>
                    <a:lnTo>
                      <a:pt x="626" y="1211"/>
                    </a:lnTo>
                    <a:lnTo>
                      <a:pt x="612" y="1216"/>
                    </a:lnTo>
                    <a:lnTo>
                      <a:pt x="597" y="1220"/>
                    </a:lnTo>
                    <a:lnTo>
                      <a:pt x="582" y="1222"/>
                    </a:lnTo>
                    <a:lnTo>
                      <a:pt x="568" y="1222"/>
                    </a:lnTo>
                    <a:lnTo>
                      <a:pt x="552" y="1220"/>
                    </a:lnTo>
                    <a:lnTo>
                      <a:pt x="536" y="1216"/>
                    </a:lnTo>
                    <a:lnTo>
                      <a:pt x="521" y="1210"/>
                    </a:lnTo>
                    <a:lnTo>
                      <a:pt x="510" y="1204"/>
                    </a:lnTo>
                    <a:lnTo>
                      <a:pt x="498" y="1196"/>
                    </a:lnTo>
                    <a:lnTo>
                      <a:pt x="489" y="1189"/>
                    </a:lnTo>
                    <a:lnTo>
                      <a:pt x="447" y="1146"/>
                    </a:lnTo>
                    <a:lnTo>
                      <a:pt x="399" y="1092"/>
                    </a:lnTo>
                    <a:lnTo>
                      <a:pt x="345" y="1056"/>
                    </a:lnTo>
                    <a:lnTo>
                      <a:pt x="303" y="1020"/>
                    </a:lnTo>
                    <a:lnTo>
                      <a:pt x="267" y="966"/>
                    </a:lnTo>
                    <a:lnTo>
                      <a:pt x="243" y="936"/>
                    </a:lnTo>
                    <a:lnTo>
                      <a:pt x="186" y="885"/>
                    </a:lnTo>
                    <a:lnTo>
                      <a:pt x="69" y="729"/>
                    </a:lnTo>
                    <a:lnTo>
                      <a:pt x="39" y="642"/>
                    </a:lnTo>
                    <a:lnTo>
                      <a:pt x="21" y="564"/>
                    </a:lnTo>
                    <a:lnTo>
                      <a:pt x="3" y="474"/>
                    </a:lnTo>
                    <a:lnTo>
                      <a:pt x="0" y="396"/>
                    </a:lnTo>
                    <a:lnTo>
                      <a:pt x="2" y="337"/>
                    </a:lnTo>
                    <a:lnTo>
                      <a:pt x="16" y="285"/>
                    </a:lnTo>
                    <a:lnTo>
                      <a:pt x="42" y="240"/>
                    </a:lnTo>
                    <a:lnTo>
                      <a:pt x="66" y="210"/>
                    </a:lnTo>
                    <a:lnTo>
                      <a:pt x="92" y="188"/>
                    </a:lnTo>
                    <a:lnTo>
                      <a:pt x="125" y="172"/>
                    </a:lnTo>
                    <a:lnTo>
                      <a:pt x="158" y="158"/>
                    </a:lnTo>
                    <a:lnTo>
                      <a:pt x="196" y="149"/>
                    </a:lnTo>
                    <a:lnTo>
                      <a:pt x="232" y="146"/>
                    </a:lnTo>
                    <a:lnTo>
                      <a:pt x="275" y="147"/>
                    </a:lnTo>
                    <a:lnTo>
                      <a:pt x="314" y="149"/>
                    </a:lnTo>
                    <a:lnTo>
                      <a:pt x="357" y="143"/>
                    </a:lnTo>
                    <a:close/>
                  </a:path>
                </a:pathLst>
              </a:custGeom>
              <a:solidFill>
                <a:srgbClr val="FF9F9F"/>
              </a:solidFill>
              <a:ln w="12700">
                <a:solidFill>
                  <a:srgbClr val="000000"/>
                </a:solidFill>
                <a:prstDash val="solid"/>
                <a:round/>
                <a:headEnd/>
                <a:tailEnd/>
              </a:ln>
            </p:spPr>
            <p:txBody>
              <a:bodyPr/>
              <a:lstStyle/>
              <a:p>
                <a:endParaRPr lang="en-IN"/>
              </a:p>
            </p:txBody>
          </p:sp>
          <p:sp>
            <p:nvSpPr>
              <p:cNvPr id="119865" name="Freeform 57">
                <a:extLst>
                  <a:ext uri="{FF2B5EF4-FFF2-40B4-BE49-F238E27FC236}">
                    <a16:creationId xmlns="" xmlns:a16="http://schemas.microsoft.com/office/drawing/2014/main" id="{EC54710F-76FA-B3A9-95EE-0BA402C306E2}"/>
                  </a:ext>
                </a:extLst>
              </p:cNvPr>
              <p:cNvSpPr>
                <a:spLocks/>
              </p:cNvSpPr>
              <p:nvPr/>
            </p:nvSpPr>
            <p:spPr bwMode="auto">
              <a:xfrm>
                <a:off x="3387" y="2198"/>
                <a:ext cx="988" cy="90"/>
              </a:xfrm>
              <a:custGeom>
                <a:avLst/>
                <a:gdLst>
                  <a:gd name="T0" fmla="*/ 0 w 988"/>
                  <a:gd name="T1" fmla="*/ 36 h 90"/>
                  <a:gd name="T2" fmla="*/ 54 w 988"/>
                  <a:gd name="T3" fmla="*/ 18 h 90"/>
                  <a:gd name="T4" fmla="*/ 94 w 988"/>
                  <a:gd name="T5" fmla="*/ 10 h 90"/>
                  <a:gd name="T6" fmla="*/ 132 w 988"/>
                  <a:gd name="T7" fmla="*/ 10 h 90"/>
                  <a:gd name="T8" fmla="*/ 179 w 988"/>
                  <a:gd name="T9" fmla="*/ 19 h 90"/>
                  <a:gd name="T10" fmla="*/ 204 w 988"/>
                  <a:gd name="T11" fmla="*/ 30 h 90"/>
                  <a:gd name="T12" fmla="*/ 234 w 988"/>
                  <a:gd name="T13" fmla="*/ 43 h 90"/>
                  <a:gd name="T14" fmla="*/ 263 w 988"/>
                  <a:gd name="T15" fmla="*/ 60 h 90"/>
                  <a:gd name="T16" fmla="*/ 294 w 988"/>
                  <a:gd name="T17" fmla="*/ 78 h 90"/>
                  <a:gd name="T18" fmla="*/ 319 w 988"/>
                  <a:gd name="T19" fmla="*/ 66 h 90"/>
                  <a:gd name="T20" fmla="*/ 357 w 988"/>
                  <a:gd name="T21" fmla="*/ 56 h 90"/>
                  <a:gd name="T22" fmla="*/ 392 w 988"/>
                  <a:gd name="T23" fmla="*/ 51 h 90"/>
                  <a:gd name="T24" fmla="*/ 435 w 988"/>
                  <a:gd name="T25" fmla="*/ 53 h 90"/>
                  <a:gd name="T26" fmla="*/ 469 w 988"/>
                  <a:gd name="T27" fmla="*/ 56 h 90"/>
                  <a:gd name="T28" fmla="*/ 505 w 988"/>
                  <a:gd name="T29" fmla="*/ 64 h 90"/>
                  <a:gd name="T30" fmla="*/ 537 w 988"/>
                  <a:gd name="T31" fmla="*/ 77 h 90"/>
                  <a:gd name="T32" fmla="*/ 558 w 988"/>
                  <a:gd name="T33" fmla="*/ 90 h 90"/>
                  <a:gd name="T34" fmla="*/ 591 w 988"/>
                  <a:gd name="T35" fmla="*/ 78 h 90"/>
                  <a:gd name="T36" fmla="*/ 623 w 988"/>
                  <a:gd name="T37" fmla="*/ 69 h 90"/>
                  <a:gd name="T38" fmla="*/ 662 w 988"/>
                  <a:gd name="T39" fmla="*/ 61 h 90"/>
                  <a:gd name="T40" fmla="*/ 686 w 988"/>
                  <a:gd name="T41" fmla="*/ 58 h 90"/>
                  <a:gd name="T42" fmla="*/ 712 w 988"/>
                  <a:gd name="T43" fmla="*/ 57 h 90"/>
                  <a:gd name="T44" fmla="*/ 748 w 988"/>
                  <a:gd name="T45" fmla="*/ 59 h 90"/>
                  <a:gd name="T46" fmla="*/ 796 w 988"/>
                  <a:gd name="T47" fmla="*/ 64 h 90"/>
                  <a:gd name="T48" fmla="*/ 819 w 988"/>
                  <a:gd name="T49" fmla="*/ 43 h 90"/>
                  <a:gd name="T50" fmla="*/ 840 w 988"/>
                  <a:gd name="T51" fmla="*/ 30 h 90"/>
                  <a:gd name="T52" fmla="*/ 861 w 988"/>
                  <a:gd name="T53" fmla="*/ 20 h 90"/>
                  <a:gd name="T54" fmla="*/ 887 w 988"/>
                  <a:gd name="T55" fmla="*/ 10 h 90"/>
                  <a:gd name="T56" fmla="*/ 913 w 988"/>
                  <a:gd name="T57" fmla="*/ 4 h 90"/>
                  <a:gd name="T58" fmla="*/ 938 w 988"/>
                  <a:gd name="T59" fmla="*/ 0 h 90"/>
                  <a:gd name="T60" fmla="*/ 966 w 988"/>
                  <a:gd name="T61" fmla="*/ 0 h 90"/>
                  <a:gd name="T62" fmla="*/ 988 w 988"/>
                  <a:gd name="T6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8" h="90">
                    <a:moveTo>
                      <a:pt x="0" y="36"/>
                    </a:moveTo>
                    <a:lnTo>
                      <a:pt x="54" y="18"/>
                    </a:lnTo>
                    <a:lnTo>
                      <a:pt x="94" y="10"/>
                    </a:lnTo>
                    <a:lnTo>
                      <a:pt x="132" y="10"/>
                    </a:lnTo>
                    <a:lnTo>
                      <a:pt x="179" y="19"/>
                    </a:lnTo>
                    <a:lnTo>
                      <a:pt x="204" y="30"/>
                    </a:lnTo>
                    <a:lnTo>
                      <a:pt x="234" y="43"/>
                    </a:lnTo>
                    <a:lnTo>
                      <a:pt x="263" y="60"/>
                    </a:lnTo>
                    <a:lnTo>
                      <a:pt x="294" y="78"/>
                    </a:lnTo>
                    <a:lnTo>
                      <a:pt x="319" y="66"/>
                    </a:lnTo>
                    <a:lnTo>
                      <a:pt x="357" y="56"/>
                    </a:lnTo>
                    <a:lnTo>
                      <a:pt x="392" y="51"/>
                    </a:lnTo>
                    <a:lnTo>
                      <a:pt x="435" y="53"/>
                    </a:lnTo>
                    <a:lnTo>
                      <a:pt x="469" y="56"/>
                    </a:lnTo>
                    <a:lnTo>
                      <a:pt x="505" y="64"/>
                    </a:lnTo>
                    <a:lnTo>
                      <a:pt x="537" y="77"/>
                    </a:lnTo>
                    <a:lnTo>
                      <a:pt x="558" y="90"/>
                    </a:lnTo>
                    <a:lnTo>
                      <a:pt x="591" y="78"/>
                    </a:lnTo>
                    <a:lnTo>
                      <a:pt x="623" y="69"/>
                    </a:lnTo>
                    <a:lnTo>
                      <a:pt x="662" y="61"/>
                    </a:lnTo>
                    <a:lnTo>
                      <a:pt x="686" y="58"/>
                    </a:lnTo>
                    <a:lnTo>
                      <a:pt x="712" y="57"/>
                    </a:lnTo>
                    <a:lnTo>
                      <a:pt x="748" y="59"/>
                    </a:lnTo>
                    <a:lnTo>
                      <a:pt x="796" y="64"/>
                    </a:lnTo>
                    <a:lnTo>
                      <a:pt x="819" y="43"/>
                    </a:lnTo>
                    <a:lnTo>
                      <a:pt x="840" y="30"/>
                    </a:lnTo>
                    <a:lnTo>
                      <a:pt x="861" y="20"/>
                    </a:lnTo>
                    <a:lnTo>
                      <a:pt x="887" y="10"/>
                    </a:lnTo>
                    <a:lnTo>
                      <a:pt x="913" y="4"/>
                    </a:lnTo>
                    <a:lnTo>
                      <a:pt x="938" y="0"/>
                    </a:lnTo>
                    <a:lnTo>
                      <a:pt x="966" y="0"/>
                    </a:lnTo>
                    <a:lnTo>
                      <a:pt x="98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66" name="Freeform 58">
                <a:extLst>
                  <a:ext uri="{FF2B5EF4-FFF2-40B4-BE49-F238E27FC236}">
                    <a16:creationId xmlns="" xmlns:a16="http://schemas.microsoft.com/office/drawing/2014/main" id="{33B9962C-FF3E-1F1B-5E44-E661E1FB3539}"/>
                  </a:ext>
                </a:extLst>
              </p:cNvPr>
              <p:cNvSpPr>
                <a:spLocks/>
              </p:cNvSpPr>
              <p:nvPr/>
            </p:nvSpPr>
            <p:spPr bwMode="auto">
              <a:xfrm>
                <a:off x="3279" y="1994"/>
                <a:ext cx="787" cy="66"/>
              </a:xfrm>
              <a:custGeom>
                <a:avLst/>
                <a:gdLst>
                  <a:gd name="T0" fmla="*/ 0 w 787"/>
                  <a:gd name="T1" fmla="*/ 54 h 66"/>
                  <a:gd name="T2" fmla="*/ 66 w 787"/>
                  <a:gd name="T3" fmla="*/ 24 h 66"/>
                  <a:gd name="T4" fmla="*/ 126 w 787"/>
                  <a:gd name="T5" fmla="*/ 6 h 66"/>
                  <a:gd name="T6" fmla="*/ 192 w 787"/>
                  <a:gd name="T7" fmla="*/ 0 h 66"/>
                  <a:gd name="T8" fmla="*/ 234 w 787"/>
                  <a:gd name="T9" fmla="*/ 0 h 66"/>
                  <a:gd name="T10" fmla="*/ 288 w 787"/>
                  <a:gd name="T11" fmla="*/ 12 h 66"/>
                  <a:gd name="T12" fmla="*/ 360 w 787"/>
                  <a:gd name="T13" fmla="*/ 42 h 66"/>
                  <a:gd name="T14" fmla="*/ 456 w 787"/>
                  <a:gd name="T15" fmla="*/ 66 h 66"/>
                  <a:gd name="T16" fmla="*/ 576 w 787"/>
                  <a:gd name="T17" fmla="*/ 66 h 66"/>
                  <a:gd name="T18" fmla="*/ 654 w 787"/>
                  <a:gd name="T19" fmla="*/ 48 h 66"/>
                  <a:gd name="T20" fmla="*/ 733 w 787"/>
                  <a:gd name="T21" fmla="*/ 36 h 66"/>
                  <a:gd name="T22" fmla="*/ 787 w 787"/>
                  <a:gd name="T23"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7" h="66">
                    <a:moveTo>
                      <a:pt x="0" y="54"/>
                    </a:moveTo>
                    <a:lnTo>
                      <a:pt x="66" y="24"/>
                    </a:lnTo>
                    <a:lnTo>
                      <a:pt x="126" y="6"/>
                    </a:lnTo>
                    <a:lnTo>
                      <a:pt x="192" y="0"/>
                    </a:lnTo>
                    <a:lnTo>
                      <a:pt x="234" y="0"/>
                    </a:lnTo>
                    <a:lnTo>
                      <a:pt x="288" y="12"/>
                    </a:lnTo>
                    <a:lnTo>
                      <a:pt x="360" y="42"/>
                    </a:lnTo>
                    <a:lnTo>
                      <a:pt x="456" y="66"/>
                    </a:lnTo>
                    <a:lnTo>
                      <a:pt x="576" y="66"/>
                    </a:lnTo>
                    <a:lnTo>
                      <a:pt x="654" y="48"/>
                    </a:lnTo>
                    <a:lnTo>
                      <a:pt x="733" y="36"/>
                    </a:lnTo>
                    <a:lnTo>
                      <a:pt x="787" y="2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67" name="Freeform 59">
                <a:extLst>
                  <a:ext uri="{FF2B5EF4-FFF2-40B4-BE49-F238E27FC236}">
                    <a16:creationId xmlns="" xmlns:a16="http://schemas.microsoft.com/office/drawing/2014/main" id="{A9C70448-3C49-FA46-D4A8-E1E419BA2B93}"/>
                  </a:ext>
                </a:extLst>
              </p:cNvPr>
              <p:cNvSpPr>
                <a:spLocks/>
              </p:cNvSpPr>
              <p:nvPr/>
            </p:nvSpPr>
            <p:spPr bwMode="auto">
              <a:xfrm>
                <a:off x="3603" y="1928"/>
                <a:ext cx="643" cy="24"/>
              </a:xfrm>
              <a:custGeom>
                <a:avLst/>
                <a:gdLst>
                  <a:gd name="T0" fmla="*/ 0 w 643"/>
                  <a:gd name="T1" fmla="*/ 24 h 24"/>
                  <a:gd name="T2" fmla="*/ 114 w 643"/>
                  <a:gd name="T3" fmla="*/ 24 h 24"/>
                  <a:gd name="T4" fmla="*/ 258 w 643"/>
                  <a:gd name="T5" fmla="*/ 18 h 24"/>
                  <a:gd name="T6" fmla="*/ 360 w 643"/>
                  <a:gd name="T7" fmla="*/ 18 h 24"/>
                  <a:gd name="T8" fmla="*/ 493 w 643"/>
                  <a:gd name="T9" fmla="*/ 6 h 24"/>
                  <a:gd name="T10" fmla="*/ 547 w 643"/>
                  <a:gd name="T11" fmla="*/ 0 h 24"/>
                  <a:gd name="T12" fmla="*/ 595 w 643"/>
                  <a:gd name="T13" fmla="*/ 0 h 24"/>
                  <a:gd name="T14" fmla="*/ 643 w 643"/>
                  <a:gd name="T15" fmla="*/ 6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4">
                    <a:moveTo>
                      <a:pt x="0" y="24"/>
                    </a:moveTo>
                    <a:lnTo>
                      <a:pt x="114" y="24"/>
                    </a:lnTo>
                    <a:lnTo>
                      <a:pt x="258" y="18"/>
                    </a:lnTo>
                    <a:lnTo>
                      <a:pt x="360" y="18"/>
                    </a:lnTo>
                    <a:lnTo>
                      <a:pt x="493" y="6"/>
                    </a:lnTo>
                    <a:lnTo>
                      <a:pt x="547" y="0"/>
                    </a:lnTo>
                    <a:lnTo>
                      <a:pt x="595" y="0"/>
                    </a:lnTo>
                    <a:lnTo>
                      <a:pt x="643"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68" name="Freeform 60">
                <a:extLst>
                  <a:ext uri="{FF2B5EF4-FFF2-40B4-BE49-F238E27FC236}">
                    <a16:creationId xmlns="" xmlns:a16="http://schemas.microsoft.com/office/drawing/2014/main" id="{90ECC779-BBA2-CB7D-B143-F5FDF5B91D53}"/>
                  </a:ext>
                </a:extLst>
              </p:cNvPr>
              <p:cNvSpPr>
                <a:spLocks/>
              </p:cNvSpPr>
              <p:nvPr/>
            </p:nvSpPr>
            <p:spPr bwMode="auto">
              <a:xfrm>
                <a:off x="3501" y="1519"/>
                <a:ext cx="420" cy="391"/>
              </a:xfrm>
              <a:custGeom>
                <a:avLst/>
                <a:gdLst>
                  <a:gd name="T0" fmla="*/ 0 w 420"/>
                  <a:gd name="T1" fmla="*/ 0 h 391"/>
                  <a:gd name="T2" fmla="*/ 6 w 420"/>
                  <a:gd name="T3" fmla="*/ 54 h 391"/>
                  <a:gd name="T4" fmla="*/ 24 w 420"/>
                  <a:gd name="T5" fmla="*/ 120 h 391"/>
                  <a:gd name="T6" fmla="*/ 48 w 420"/>
                  <a:gd name="T7" fmla="*/ 174 h 391"/>
                  <a:gd name="T8" fmla="*/ 72 w 420"/>
                  <a:gd name="T9" fmla="*/ 222 h 391"/>
                  <a:gd name="T10" fmla="*/ 114 w 420"/>
                  <a:gd name="T11" fmla="*/ 259 h 391"/>
                  <a:gd name="T12" fmla="*/ 150 w 420"/>
                  <a:gd name="T13" fmla="*/ 301 h 391"/>
                  <a:gd name="T14" fmla="*/ 192 w 420"/>
                  <a:gd name="T15" fmla="*/ 331 h 391"/>
                  <a:gd name="T16" fmla="*/ 240 w 420"/>
                  <a:gd name="T17" fmla="*/ 355 h 391"/>
                  <a:gd name="T18" fmla="*/ 294 w 420"/>
                  <a:gd name="T19" fmla="*/ 373 h 391"/>
                  <a:gd name="T20" fmla="*/ 420 w 420"/>
                  <a:gd name="T2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391">
                    <a:moveTo>
                      <a:pt x="0" y="0"/>
                    </a:moveTo>
                    <a:lnTo>
                      <a:pt x="6" y="54"/>
                    </a:lnTo>
                    <a:lnTo>
                      <a:pt x="24" y="120"/>
                    </a:lnTo>
                    <a:lnTo>
                      <a:pt x="48" y="174"/>
                    </a:lnTo>
                    <a:lnTo>
                      <a:pt x="72" y="222"/>
                    </a:lnTo>
                    <a:lnTo>
                      <a:pt x="114" y="259"/>
                    </a:lnTo>
                    <a:lnTo>
                      <a:pt x="150" y="301"/>
                    </a:lnTo>
                    <a:lnTo>
                      <a:pt x="192" y="331"/>
                    </a:lnTo>
                    <a:lnTo>
                      <a:pt x="240" y="355"/>
                    </a:lnTo>
                    <a:lnTo>
                      <a:pt x="294" y="373"/>
                    </a:lnTo>
                    <a:lnTo>
                      <a:pt x="420" y="39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69" name="Freeform 61">
                <a:extLst>
                  <a:ext uri="{FF2B5EF4-FFF2-40B4-BE49-F238E27FC236}">
                    <a16:creationId xmlns="" xmlns:a16="http://schemas.microsoft.com/office/drawing/2014/main" id="{DD10E48D-F9E7-1B99-7A1B-E5AE01CD6D81}"/>
                  </a:ext>
                </a:extLst>
              </p:cNvPr>
              <p:cNvSpPr>
                <a:spLocks/>
              </p:cNvSpPr>
              <p:nvPr/>
            </p:nvSpPr>
            <p:spPr bwMode="auto">
              <a:xfrm>
                <a:off x="3567" y="1729"/>
                <a:ext cx="78" cy="115"/>
              </a:xfrm>
              <a:custGeom>
                <a:avLst/>
                <a:gdLst>
                  <a:gd name="T0" fmla="*/ 0 w 78"/>
                  <a:gd name="T1" fmla="*/ 0 h 115"/>
                  <a:gd name="T2" fmla="*/ 18 w 78"/>
                  <a:gd name="T3" fmla="*/ 61 h 115"/>
                  <a:gd name="T4" fmla="*/ 60 w 78"/>
                  <a:gd name="T5" fmla="*/ 97 h 115"/>
                  <a:gd name="T6" fmla="*/ 78 w 78"/>
                  <a:gd name="T7" fmla="*/ 115 h 115"/>
                </a:gdLst>
                <a:ahLst/>
                <a:cxnLst>
                  <a:cxn ang="0">
                    <a:pos x="T0" y="T1"/>
                  </a:cxn>
                  <a:cxn ang="0">
                    <a:pos x="T2" y="T3"/>
                  </a:cxn>
                  <a:cxn ang="0">
                    <a:pos x="T4" y="T5"/>
                  </a:cxn>
                  <a:cxn ang="0">
                    <a:pos x="T6" y="T7"/>
                  </a:cxn>
                </a:cxnLst>
                <a:rect l="0" t="0" r="r" b="b"/>
                <a:pathLst>
                  <a:path w="78" h="115">
                    <a:moveTo>
                      <a:pt x="0" y="0"/>
                    </a:moveTo>
                    <a:lnTo>
                      <a:pt x="18" y="61"/>
                    </a:lnTo>
                    <a:lnTo>
                      <a:pt x="60" y="97"/>
                    </a:lnTo>
                    <a:lnTo>
                      <a:pt x="78" y="11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0" name="Freeform 62">
                <a:extLst>
                  <a:ext uri="{FF2B5EF4-FFF2-40B4-BE49-F238E27FC236}">
                    <a16:creationId xmlns="" xmlns:a16="http://schemas.microsoft.com/office/drawing/2014/main" id="{3AE50CE0-2092-5E92-2856-2F22410A7598}"/>
                  </a:ext>
                </a:extLst>
              </p:cNvPr>
              <p:cNvSpPr>
                <a:spLocks/>
              </p:cNvSpPr>
              <p:nvPr/>
            </p:nvSpPr>
            <p:spPr bwMode="auto">
              <a:xfrm>
                <a:off x="4112" y="1420"/>
                <a:ext cx="43" cy="131"/>
              </a:xfrm>
              <a:custGeom>
                <a:avLst/>
                <a:gdLst>
                  <a:gd name="T0" fmla="*/ 0 w 43"/>
                  <a:gd name="T1" fmla="*/ 0 h 131"/>
                  <a:gd name="T2" fmla="*/ 16 w 43"/>
                  <a:gd name="T3" fmla="*/ 19 h 131"/>
                  <a:gd name="T4" fmla="*/ 33 w 43"/>
                  <a:gd name="T5" fmla="*/ 55 h 131"/>
                  <a:gd name="T6" fmla="*/ 40 w 43"/>
                  <a:gd name="T7" fmla="*/ 90 h 131"/>
                  <a:gd name="T8" fmla="*/ 43 w 43"/>
                  <a:gd name="T9" fmla="*/ 131 h 131"/>
                </a:gdLst>
                <a:ahLst/>
                <a:cxnLst>
                  <a:cxn ang="0">
                    <a:pos x="T0" y="T1"/>
                  </a:cxn>
                  <a:cxn ang="0">
                    <a:pos x="T2" y="T3"/>
                  </a:cxn>
                  <a:cxn ang="0">
                    <a:pos x="T4" y="T5"/>
                  </a:cxn>
                  <a:cxn ang="0">
                    <a:pos x="T6" y="T7"/>
                  </a:cxn>
                  <a:cxn ang="0">
                    <a:pos x="T8" y="T9"/>
                  </a:cxn>
                </a:cxnLst>
                <a:rect l="0" t="0" r="r" b="b"/>
                <a:pathLst>
                  <a:path w="43" h="131">
                    <a:moveTo>
                      <a:pt x="0" y="0"/>
                    </a:moveTo>
                    <a:lnTo>
                      <a:pt x="16" y="19"/>
                    </a:lnTo>
                    <a:lnTo>
                      <a:pt x="33" y="55"/>
                    </a:lnTo>
                    <a:lnTo>
                      <a:pt x="40" y="90"/>
                    </a:lnTo>
                    <a:lnTo>
                      <a:pt x="43" y="13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1" name="Freeform 63">
                <a:extLst>
                  <a:ext uri="{FF2B5EF4-FFF2-40B4-BE49-F238E27FC236}">
                    <a16:creationId xmlns="" xmlns:a16="http://schemas.microsoft.com/office/drawing/2014/main" id="{56993C1A-D3EF-0533-114B-6D20E0DE9A82}"/>
                  </a:ext>
                </a:extLst>
              </p:cNvPr>
              <p:cNvSpPr>
                <a:spLocks/>
              </p:cNvSpPr>
              <p:nvPr/>
            </p:nvSpPr>
            <p:spPr bwMode="auto">
              <a:xfrm>
                <a:off x="4454" y="1453"/>
                <a:ext cx="38" cy="206"/>
              </a:xfrm>
              <a:custGeom>
                <a:avLst/>
                <a:gdLst>
                  <a:gd name="T0" fmla="*/ 38 w 38"/>
                  <a:gd name="T1" fmla="*/ 0 h 206"/>
                  <a:gd name="T2" fmla="*/ 21 w 38"/>
                  <a:gd name="T3" fmla="*/ 32 h 206"/>
                  <a:gd name="T4" fmla="*/ 9 w 38"/>
                  <a:gd name="T5" fmla="*/ 65 h 206"/>
                  <a:gd name="T6" fmla="*/ 1 w 38"/>
                  <a:gd name="T7" fmla="*/ 94 h 206"/>
                  <a:gd name="T8" fmla="*/ 0 w 38"/>
                  <a:gd name="T9" fmla="*/ 128 h 206"/>
                  <a:gd name="T10" fmla="*/ 1 w 38"/>
                  <a:gd name="T11" fmla="*/ 161 h 206"/>
                  <a:gd name="T12" fmla="*/ 11 w 38"/>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38" h="206">
                    <a:moveTo>
                      <a:pt x="38" y="0"/>
                    </a:moveTo>
                    <a:lnTo>
                      <a:pt x="21" y="32"/>
                    </a:lnTo>
                    <a:lnTo>
                      <a:pt x="9" y="65"/>
                    </a:lnTo>
                    <a:lnTo>
                      <a:pt x="1" y="94"/>
                    </a:lnTo>
                    <a:lnTo>
                      <a:pt x="0" y="128"/>
                    </a:lnTo>
                    <a:lnTo>
                      <a:pt x="1" y="161"/>
                    </a:lnTo>
                    <a:lnTo>
                      <a:pt x="11" y="20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2" name="Freeform 64">
                <a:extLst>
                  <a:ext uri="{FF2B5EF4-FFF2-40B4-BE49-F238E27FC236}">
                    <a16:creationId xmlns="" xmlns:a16="http://schemas.microsoft.com/office/drawing/2014/main" id="{B449824C-94F6-4AFE-E39E-B9B9F79C5C8C}"/>
                  </a:ext>
                </a:extLst>
              </p:cNvPr>
              <p:cNvSpPr>
                <a:spLocks/>
              </p:cNvSpPr>
              <p:nvPr/>
            </p:nvSpPr>
            <p:spPr bwMode="auto">
              <a:xfrm>
                <a:off x="4255" y="1671"/>
                <a:ext cx="168" cy="18"/>
              </a:xfrm>
              <a:custGeom>
                <a:avLst/>
                <a:gdLst>
                  <a:gd name="T0" fmla="*/ 168 w 168"/>
                  <a:gd name="T1" fmla="*/ 18 h 18"/>
                  <a:gd name="T2" fmla="*/ 102 w 168"/>
                  <a:gd name="T3" fmla="*/ 6 h 18"/>
                  <a:gd name="T4" fmla="*/ 36 w 168"/>
                  <a:gd name="T5" fmla="*/ 0 h 18"/>
                  <a:gd name="T6" fmla="*/ 0 w 168"/>
                  <a:gd name="T7" fmla="*/ 0 h 18"/>
                </a:gdLst>
                <a:ahLst/>
                <a:cxnLst>
                  <a:cxn ang="0">
                    <a:pos x="T0" y="T1"/>
                  </a:cxn>
                  <a:cxn ang="0">
                    <a:pos x="T2" y="T3"/>
                  </a:cxn>
                  <a:cxn ang="0">
                    <a:pos x="T4" y="T5"/>
                  </a:cxn>
                  <a:cxn ang="0">
                    <a:pos x="T6" y="T7"/>
                  </a:cxn>
                </a:cxnLst>
                <a:rect l="0" t="0" r="r" b="b"/>
                <a:pathLst>
                  <a:path w="168" h="18">
                    <a:moveTo>
                      <a:pt x="168" y="18"/>
                    </a:moveTo>
                    <a:lnTo>
                      <a:pt x="102" y="6"/>
                    </a:lnTo>
                    <a:lnTo>
                      <a:pt x="36"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3" name="Freeform 65">
                <a:extLst>
                  <a:ext uri="{FF2B5EF4-FFF2-40B4-BE49-F238E27FC236}">
                    <a16:creationId xmlns="" xmlns:a16="http://schemas.microsoft.com/office/drawing/2014/main" id="{DC39AEFC-8317-D6B0-B7A7-685348DC56ED}"/>
                  </a:ext>
                </a:extLst>
              </p:cNvPr>
              <p:cNvSpPr>
                <a:spLocks/>
              </p:cNvSpPr>
              <p:nvPr/>
            </p:nvSpPr>
            <p:spPr bwMode="auto">
              <a:xfrm>
                <a:off x="4186" y="2264"/>
                <a:ext cx="284" cy="361"/>
              </a:xfrm>
              <a:custGeom>
                <a:avLst/>
                <a:gdLst>
                  <a:gd name="T0" fmla="*/ 0 w 284"/>
                  <a:gd name="T1" fmla="*/ 0 h 361"/>
                  <a:gd name="T2" fmla="*/ 13 w 284"/>
                  <a:gd name="T3" fmla="*/ 21 h 361"/>
                  <a:gd name="T4" fmla="*/ 42 w 284"/>
                  <a:gd name="T5" fmla="*/ 43 h 361"/>
                  <a:gd name="T6" fmla="*/ 76 w 284"/>
                  <a:gd name="T7" fmla="*/ 73 h 361"/>
                  <a:gd name="T8" fmla="*/ 105 w 284"/>
                  <a:gd name="T9" fmla="*/ 120 h 361"/>
                  <a:gd name="T10" fmla="*/ 123 w 284"/>
                  <a:gd name="T11" fmla="*/ 148 h 361"/>
                  <a:gd name="T12" fmla="*/ 162 w 284"/>
                  <a:gd name="T13" fmla="*/ 160 h 361"/>
                  <a:gd name="T14" fmla="*/ 197 w 284"/>
                  <a:gd name="T15" fmla="*/ 176 h 361"/>
                  <a:gd name="T16" fmla="*/ 234 w 284"/>
                  <a:gd name="T17" fmla="*/ 201 h 361"/>
                  <a:gd name="T18" fmla="*/ 247 w 284"/>
                  <a:gd name="T19" fmla="*/ 215 h 361"/>
                  <a:gd name="T20" fmla="*/ 260 w 284"/>
                  <a:gd name="T21" fmla="*/ 232 h 361"/>
                  <a:gd name="T22" fmla="*/ 274 w 284"/>
                  <a:gd name="T23" fmla="*/ 262 h 361"/>
                  <a:gd name="T24" fmla="*/ 283 w 284"/>
                  <a:gd name="T25" fmla="*/ 290 h 361"/>
                  <a:gd name="T26" fmla="*/ 284 w 284"/>
                  <a:gd name="T27" fmla="*/ 317 h 361"/>
                  <a:gd name="T28" fmla="*/ 281 w 284"/>
                  <a:gd name="T29" fmla="*/ 344 h 361"/>
                  <a:gd name="T30" fmla="*/ 273 w 284"/>
                  <a:gd name="T3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61">
                    <a:moveTo>
                      <a:pt x="0" y="0"/>
                    </a:moveTo>
                    <a:lnTo>
                      <a:pt x="13" y="21"/>
                    </a:lnTo>
                    <a:lnTo>
                      <a:pt x="42" y="43"/>
                    </a:lnTo>
                    <a:lnTo>
                      <a:pt x="76" y="73"/>
                    </a:lnTo>
                    <a:lnTo>
                      <a:pt x="105" y="120"/>
                    </a:lnTo>
                    <a:lnTo>
                      <a:pt x="123" y="148"/>
                    </a:lnTo>
                    <a:lnTo>
                      <a:pt x="162" y="160"/>
                    </a:lnTo>
                    <a:lnTo>
                      <a:pt x="197" y="176"/>
                    </a:lnTo>
                    <a:lnTo>
                      <a:pt x="234" y="201"/>
                    </a:lnTo>
                    <a:lnTo>
                      <a:pt x="247" y="215"/>
                    </a:lnTo>
                    <a:lnTo>
                      <a:pt x="260" y="232"/>
                    </a:lnTo>
                    <a:lnTo>
                      <a:pt x="274" y="262"/>
                    </a:lnTo>
                    <a:lnTo>
                      <a:pt x="283" y="290"/>
                    </a:lnTo>
                    <a:lnTo>
                      <a:pt x="284" y="317"/>
                    </a:lnTo>
                    <a:lnTo>
                      <a:pt x="281" y="344"/>
                    </a:lnTo>
                    <a:lnTo>
                      <a:pt x="273" y="36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4" name="Freeform 66">
                <a:extLst>
                  <a:ext uri="{FF2B5EF4-FFF2-40B4-BE49-F238E27FC236}">
                    <a16:creationId xmlns="" xmlns:a16="http://schemas.microsoft.com/office/drawing/2014/main" id="{CA9D05CD-85DE-61CB-578A-31A96AD95CAC}"/>
                  </a:ext>
                </a:extLst>
              </p:cNvPr>
              <p:cNvSpPr>
                <a:spLocks/>
              </p:cNvSpPr>
              <p:nvPr/>
            </p:nvSpPr>
            <p:spPr bwMode="auto">
              <a:xfrm>
                <a:off x="3942" y="2288"/>
                <a:ext cx="275" cy="322"/>
              </a:xfrm>
              <a:custGeom>
                <a:avLst/>
                <a:gdLst>
                  <a:gd name="T0" fmla="*/ 0 w 275"/>
                  <a:gd name="T1" fmla="*/ 0 h 322"/>
                  <a:gd name="T2" fmla="*/ 15 w 275"/>
                  <a:gd name="T3" fmla="*/ 54 h 322"/>
                  <a:gd name="T4" fmla="*/ 33 w 275"/>
                  <a:gd name="T5" fmla="*/ 84 h 322"/>
                  <a:gd name="T6" fmla="*/ 61 w 275"/>
                  <a:gd name="T7" fmla="*/ 101 h 322"/>
                  <a:gd name="T8" fmla="*/ 91 w 275"/>
                  <a:gd name="T9" fmla="*/ 122 h 322"/>
                  <a:gd name="T10" fmla="*/ 115 w 275"/>
                  <a:gd name="T11" fmla="*/ 146 h 322"/>
                  <a:gd name="T12" fmla="*/ 140 w 275"/>
                  <a:gd name="T13" fmla="*/ 174 h 322"/>
                  <a:gd name="T14" fmla="*/ 174 w 275"/>
                  <a:gd name="T15" fmla="*/ 195 h 322"/>
                  <a:gd name="T16" fmla="*/ 207 w 275"/>
                  <a:gd name="T17" fmla="*/ 217 h 322"/>
                  <a:gd name="T18" fmla="*/ 232 w 275"/>
                  <a:gd name="T19" fmla="*/ 240 h 322"/>
                  <a:gd name="T20" fmla="*/ 251 w 275"/>
                  <a:gd name="T21" fmla="*/ 261 h 322"/>
                  <a:gd name="T22" fmla="*/ 265 w 275"/>
                  <a:gd name="T23" fmla="*/ 283 h 322"/>
                  <a:gd name="T24" fmla="*/ 273 w 275"/>
                  <a:gd name="T25" fmla="*/ 302 h 322"/>
                  <a:gd name="T26" fmla="*/ 275 w 275"/>
                  <a:gd name="T27"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322">
                    <a:moveTo>
                      <a:pt x="0" y="0"/>
                    </a:moveTo>
                    <a:lnTo>
                      <a:pt x="15" y="54"/>
                    </a:lnTo>
                    <a:lnTo>
                      <a:pt x="33" y="84"/>
                    </a:lnTo>
                    <a:lnTo>
                      <a:pt x="61" y="101"/>
                    </a:lnTo>
                    <a:lnTo>
                      <a:pt x="91" y="122"/>
                    </a:lnTo>
                    <a:lnTo>
                      <a:pt x="115" y="146"/>
                    </a:lnTo>
                    <a:lnTo>
                      <a:pt x="140" y="174"/>
                    </a:lnTo>
                    <a:lnTo>
                      <a:pt x="174" y="195"/>
                    </a:lnTo>
                    <a:lnTo>
                      <a:pt x="207" y="217"/>
                    </a:lnTo>
                    <a:lnTo>
                      <a:pt x="232" y="240"/>
                    </a:lnTo>
                    <a:lnTo>
                      <a:pt x="251" y="261"/>
                    </a:lnTo>
                    <a:lnTo>
                      <a:pt x="265" y="283"/>
                    </a:lnTo>
                    <a:lnTo>
                      <a:pt x="273" y="302"/>
                    </a:lnTo>
                    <a:lnTo>
                      <a:pt x="275" y="32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5" name="Freeform 67">
                <a:extLst>
                  <a:ext uri="{FF2B5EF4-FFF2-40B4-BE49-F238E27FC236}">
                    <a16:creationId xmlns="" xmlns:a16="http://schemas.microsoft.com/office/drawing/2014/main" id="{E0BD7DE9-1101-E49A-22B4-E49017F6B9EC}"/>
                  </a:ext>
                </a:extLst>
              </p:cNvPr>
              <p:cNvSpPr>
                <a:spLocks/>
              </p:cNvSpPr>
              <p:nvPr/>
            </p:nvSpPr>
            <p:spPr bwMode="auto">
              <a:xfrm>
                <a:off x="3670" y="2279"/>
                <a:ext cx="144" cy="288"/>
              </a:xfrm>
              <a:custGeom>
                <a:avLst/>
                <a:gdLst>
                  <a:gd name="T0" fmla="*/ 9 w 144"/>
                  <a:gd name="T1" fmla="*/ 0 h 288"/>
                  <a:gd name="T2" fmla="*/ 0 w 144"/>
                  <a:gd name="T3" fmla="*/ 22 h 288"/>
                  <a:gd name="T4" fmla="*/ 11 w 144"/>
                  <a:gd name="T5" fmla="*/ 32 h 288"/>
                  <a:gd name="T6" fmla="*/ 25 w 144"/>
                  <a:gd name="T7" fmla="*/ 48 h 288"/>
                  <a:gd name="T8" fmla="*/ 36 w 144"/>
                  <a:gd name="T9" fmla="*/ 56 h 288"/>
                  <a:gd name="T10" fmla="*/ 47 w 144"/>
                  <a:gd name="T11" fmla="*/ 67 h 288"/>
                  <a:gd name="T12" fmla="*/ 56 w 144"/>
                  <a:gd name="T13" fmla="*/ 79 h 288"/>
                  <a:gd name="T14" fmla="*/ 64 w 144"/>
                  <a:gd name="T15" fmla="*/ 91 h 288"/>
                  <a:gd name="T16" fmla="*/ 72 w 144"/>
                  <a:gd name="T17" fmla="*/ 105 h 288"/>
                  <a:gd name="T18" fmla="*/ 95 w 144"/>
                  <a:gd name="T19" fmla="*/ 123 h 288"/>
                  <a:gd name="T20" fmla="*/ 110 w 144"/>
                  <a:gd name="T21" fmla="*/ 136 h 288"/>
                  <a:gd name="T22" fmla="*/ 121 w 144"/>
                  <a:gd name="T23" fmla="*/ 150 h 288"/>
                  <a:gd name="T24" fmla="*/ 131 w 144"/>
                  <a:gd name="T25" fmla="*/ 166 h 288"/>
                  <a:gd name="T26" fmla="*/ 136 w 144"/>
                  <a:gd name="T27" fmla="*/ 179 h 288"/>
                  <a:gd name="T28" fmla="*/ 141 w 144"/>
                  <a:gd name="T29" fmla="*/ 197 h 288"/>
                  <a:gd name="T30" fmla="*/ 144 w 144"/>
                  <a:gd name="T31" fmla="*/ 218 h 288"/>
                  <a:gd name="T32" fmla="*/ 143 w 144"/>
                  <a:gd name="T33" fmla="*/ 243 h 288"/>
                  <a:gd name="T34" fmla="*/ 139 w 144"/>
                  <a:gd name="T35" fmla="*/ 262 h 288"/>
                  <a:gd name="T36" fmla="*/ 134 w 144"/>
                  <a:gd name="T37" fmla="*/ 276 h 288"/>
                  <a:gd name="T38" fmla="*/ 127 w 144"/>
                  <a:gd name="T39"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288">
                    <a:moveTo>
                      <a:pt x="9" y="0"/>
                    </a:moveTo>
                    <a:lnTo>
                      <a:pt x="0" y="22"/>
                    </a:lnTo>
                    <a:lnTo>
                      <a:pt x="11" y="32"/>
                    </a:lnTo>
                    <a:lnTo>
                      <a:pt x="25" y="48"/>
                    </a:lnTo>
                    <a:lnTo>
                      <a:pt x="36" y="56"/>
                    </a:lnTo>
                    <a:lnTo>
                      <a:pt x="47" y="67"/>
                    </a:lnTo>
                    <a:lnTo>
                      <a:pt x="56" y="79"/>
                    </a:lnTo>
                    <a:lnTo>
                      <a:pt x="64" y="91"/>
                    </a:lnTo>
                    <a:lnTo>
                      <a:pt x="72" y="105"/>
                    </a:lnTo>
                    <a:lnTo>
                      <a:pt x="95" y="123"/>
                    </a:lnTo>
                    <a:lnTo>
                      <a:pt x="110" y="136"/>
                    </a:lnTo>
                    <a:lnTo>
                      <a:pt x="121" y="150"/>
                    </a:lnTo>
                    <a:lnTo>
                      <a:pt x="131" y="166"/>
                    </a:lnTo>
                    <a:lnTo>
                      <a:pt x="136" y="179"/>
                    </a:lnTo>
                    <a:lnTo>
                      <a:pt x="141" y="197"/>
                    </a:lnTo>
                    <a:lnTo>
                      <a:pt x="144" y="218"/>
                    </a:lnTo>
                    <a:lnTo>
                      <a:pt x="143" y="243"/>
                    </a:lnTo>
                    <a:lnTo>
                      <a:pt x="139" y="262"/>
                    </a:lnTo>
                    <a:lnTo>
                      <a:pt x="134" y="276"/>
                    </a:lnTo>
                    <a:lnTo>
                      <a:pt x="127" y="28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6" name="Freeform 68">
                <a:extLst>
                  <a:ext uri="{FF2B5EF4-FFF2-40B4-BE49-F238E27FC236}">
                    <a16:creationId xmlns="" xmlns:a16="http://schemas.microsoft.com/office/drawing/2014/main" id="{14F4AF41-78E0-BD4B-ACDD-6467BCA7D84D}"/>
                  </a:ext>
                </a:extLst>
              </p:cNvPr>
              <p:cNvSpPr>
                <a:spLocks/>
              </p:cNvSpPr>
              <p:nvPr/>
            </p:nvSpPr>
            <p:spPr bwMode="auto">
              <a:xfrm>
                <a:off x="4197" y="1778"/>
                <a:ext cx="29" cy="98"/>
              </a:xfrm>
              <a:custGeom>
                <a:avLst/>
                <a:gdLst>
                  <a:gd name="T0" fmla="*/ 29 w 29"/>
                  <a:gd name="T1" fmla="*/ 0 h 98"/>
                  <a:gd name="T2" fmla="*/ 22 w 29"/>
                  <a:gd name="T3" fmla="*/ 10 h 98"/>
                  <a:gd name="T4" fmla="*/ 14 w 29"/>
                  <a:gd name="T5" fmla="*/ 27 h 98"/>
                  <a:gd name="T6" fmla="*/ 9 w 29"/>
                  <a:gd name="T7" fmla="*/ 41 h 98"/>
                  <a:gd name="T8" fmla="*/ 4 w 29"/>
                  <a:gd name="T9" fmla="*/ 54 h 98"/>
                  <a:gd name="T10" fmla="*/ 1 w 29"/>
                  <a:gd name="T11" fmla="*/ 68 h 98"/>
                  <a:gd name="T12" fmla="*/ 0 w 29"/>
                  <a:gd name="T13" fmla="*/ 81 h 98"/>
                  <a:gd name="T14" fmla="*/ 1 w 29"/>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8">
                    <a:moveTo>
                      <a:pt x="29" y="0"/>
                    </a:moveTo>
                    <a:lnTo>
                      <a:pt x="22" y="10"/>
                    </a:lnTo>
                    <a:lnTo>
                      <a:pt x="14" y="27"/>
                    </a:lnTo>
                    <a:lnTo>
                      <a:pt x="9" y="41"/>
                    </a:lnTo>
                    <a:lnTo>
                      <a:pt x="4" y="54"/>
                    </a:lnTo>
                    <a:lnTo>
                      <a:pt x="1" y="68"/>
                    </a:lnTo>
                    <a:lnTo>
                      <a:pt x="0" y="81"/>
                    </a:lnTo>
                    <a:lnTo>
                      <a:pt x="1" y="9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7" name="Freeform 69">
                <a:extLst>
                  <a:ext uri="{FF2B5EF4-FFF2-40B4-BE49-F238E27FC236}">
                    <a16:creationId xmlns="" xmlns:a16="http://schemas.microsoft.com/office/drawing/2014/main" id="{C0AF8D29-F78C-0E6D-0961-5064ADFB46DA}"/>
                  </a:ext>
                </a:extLst>
              </p:cNvPr>
              <p:cNvSpPr>
                <a:spLocks/>
              </p:cNvSpPr>
              <p:nvPr/>
            </p:nvSpPr>
            <p:spPr bwMode="auto">
              <a:xfrm>
                <a:off x="3459" y="1904"/>
                <a:ext cx="108" cy="42"/>
              </a:xfrm>
              <a:custGeom>
                <a:avLst/>
                <a:gdLst>
                  <a:gd name="T0" fmla="*/ 0 w 108"/>
                  <a:gd name="T1" fmla="*/ 0 h 42"/>
                  <a:gd name="T2" fmla="*/ 36 w 108"/>
                  <a:gd name="T3" fmla="*/ 0 h 42"/>
                  <a:gd name="T4" fmla="*/ 78 w 108"/>
                  <a:gd name="T5" fmla="*/ 12 h 42"/>
                  <a:gd name="T6" fmla="*/ 108 w 108"/>
                  <a:gd name="T7" fmla="*/ 42 h 42"/>
                </a:gdLst>
                <a:ahLst/>
                <a:cxnLst>
                  <a:cxn ang="0">
                    <a:pos x="T0" y="T1"/>
                  </a:cxn>
                  <a:cxn ang="0">
                    <a:pos x="T2" y="T3"/>
                  </a:cxn>
                  <a:cxn ang="0">
                    <a:pos x="T4" y="T5"/>
                  </a:cxn>
                  <a:cxn ang="0">
                    <a:pos x="T6" y="T7"/>
                  </a:cxn>
                </a:cxnLst>
                <a:rect l="0" t="0" r="r" b="b"/>
                <a:pathLst>
                  <a:path w="108" h="42">
                    <a:moveTo>
                      <a:pt x="0" y="0"/>
                    </a:moveTo>
                    <a:lnTo>
                      <a:pt x="36" y="0"/>
                    </a:lnTo>
                    <a:lnTo>
                      <a:pt x="78" y="12"/>
                    </a:lnTo>
                    <a:lnTo>
                      <a:pt x="108" y="4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8" name="Freeform 70">
                <a:extLst>
                  <a:ext uri="{FF2B5EF4-FFF2-40B4-BE49-F238E27FC236}">
                    <a16:creationId xmlns="" xmlns:a16="http://schemas.microsoft.com/office/drawing/2014/main" id="{2FCF993D-D3EA-D516-08A3-4A6048BCE713}"/>
                  </a:ext>
                </a:extLst>
              </p:cNvPr>
              <p:cNvSpPr>
                <a:spLocks/>
              </p:cNvSpPr>
              <p:nvPr/>
            </p:nvSpPr>
            <p:spPr bwMode="auto">
              <a:xfrm>
                <a:off x="3795" y="2306"/>
                <a:ext cx="661" cy="113"/>
              </a:xfrm>
              <a:custGeom>
                <a:avLst/>
                <a:gdLst>
                  <a:gd name="T0" fmla="*/ 661 w 661"/>
                  <a:gd name="T1" fmla="*/ 5 h 113"/>
                  <a:gd name="T2" fmla="*/ 632 w 661"/>
                  <a:gd name="T3" fmla="*/ 0 h 113"/>
                  <a:gd name="T4" fmla="*/ 600 w 661"/>
                  <a:gd name="T5" fmla="*/ 0 h 113"/>
                  <a:gd name="T6" fmla="*/ 566 w 661"/>
                  <a:gd name="T7" fmla="*/ 7 h 113"/>
                  <a:gd name="T8" fmla="*/ 536 w 661"/>
                  <a:gd name="T9" fmla="*/ 19 h 113"/>
                  <a:gd name="T10" fmla="*/ 512 w 661"/>
                  <a:gd name="T11" fmla="*/ 35 h 113"/>
                  <a:gd name="T12" fmla="*/ 487 w 661"/>
                  <a:gd name="T13" fmla="*/ 60 h 113"/>
                  <a:gd name="T14" fmla="*/ 454 w 661"/>
                  <a:gd name="T15" fmla="*/ 56 h 113"/>
                  <a:gd name="T16" fmla="*/ 413 w 661"/>
                  <a:gd name="T17" fmla="*/ 57 h 113"/>
                  <a:gd name="T18" fmla="*/ 373 w 661"/>
                  <a:gd name="T19" fmla="*/ 60 h 113"/>
                  <a:gd name="T20" fmla="*/ 335 w 661"/>
                  <a:gd name="T21" fmla="*/ 67 h 113"/>
                  <a:gd name="T22" fmla="*/ 299 w 661"/>
                  <a:gd name="T23" fmla="*/ 79 h 113"/>
                  <a:gd name="T24" fmla="*/ 270 w 661"/>
                  <a:gd name="T25" fmla="*/ 96 h 113"/>
                  <a:gd name="T26" fmla="*/ 247 w 661"/>
                  <a:gd name="T27" fmla="*/ 113 h 113"/>
                  <a:gd name="T28" fmla="*/ 177 w 661"/>
                  <a:gd name="T29" fmla="*/ 65 h 113"/>
                  <a:gd name="T30" fmla="*/ 135 w 661"/>
                  <a:gd name="T31" fmla="*/ 57 h 113"/>
                  <a:gd name="T32" fmla="*/ 94 w 661"/>
                  <a:gd name="T33" fmla="*/ 59 h 113"/>
                  <a:gd name="T34" fmla="*/ 54 w 661"/>
                  <a:gd name="T35" fmla="*/ 64 h 113"/>
                  <a:gd name="T36" fmla="*/ 27 w 661"/>
                  <a:gd name="T37" fmla="*/ 70 h 113"/>
                  <a:gd name="T38" fmla="*/ 0 w 661"/>
                  <a:gd name="T39" fmla="*/ 7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1" h="113">
                    <a:moveTo>
                      <a:pt x="661" y="5"/>
                    </a:moveTo>
                    <a:lnTo>
                      <a:pt x="632" y="0"/>
                    </a:lnTo>
                    <a:lnTo>
                      <a:pt x="600" y="0"/>
                    </a:lnTo>
                    <a:lnTo>
                      <a:pt x="566" y="7"/>
                    </a:lnTo>
                    <a:lnTo>
                      <a:pt x="536" y="19"/>
                    </a:lnTo>
                    <a:lnTo>
                      <a:pt x="512" y="35"/>
                    </a:lnTo>
                    <a:lnTo>
                      <a:pt x="487" y="60"/>
                    </a:lnTo>
                    <a:lnTo>
                      <a:pt x="454" y="56"/>
                    </a:lnTo>
                    <a:lnTo>
                      <a:pt x="413" y="57"/>
                    </a:lnTo>
                    <a:lnTo>
                      <a:pt x="373" y="60"/>
                    </a:lnTo>
                    <a:lnTo>
                      <a:pt x="335" y="67"/>
                    </a:lnTo>
                    <a:lnTo>
                      <a:pt x="299" y="79"/>
                    </a:lnTo>
                    <a:lnTo>
                      <a:pt x="270" y="96"/>
                    </a:lnTo>
                    <a:lnTo>
                      <a:pt x="247" y="113"/>
                    </a:lnTo>
                    <a:lnTo>
                      <a:pt x="177" y="65"/>
                    </a:lnTo>
                    <a:lnTo>
                      <a:pt x="135" y="57"/>
                    </a:lnTo>
                    <a:lnTo>
                      <a:pt x="94" y="59"/>
                    </a:lnTo>
                    <a:lnTo>
                      <a:pt x="54" y="64"/>
                    </a:lnTo>
                    <a:lnTo>
                      <a:pt x="27" y="70"/>
                    </a:lnTo>
                    <a:lnTo>
                      <a:pt x="0" y="7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79" name="Freeform 71">
                <a:extLst>
                  <a:ext uri="{FF2B5EF4-FFF2-40B4-BE49-F238E27FC236}">
                    <a16:creationId xmlns="" xmlns:a16="http://schemas.microsoft.com/office/drawing/2014/main" id="{D3E0C596-0C1E-FDA7-2D77-1DE8F8660D9A}"/>
                  </a:ext>
                </a:extLst>
              </p:cNvPr>
              <p:cNvSpPr>
                <a:spLocks/>
              </p:cNvSpPr>
              <p:nvPr/>
            </p:nvSpPr>
            <p:spPr bwMode="auto">
              <a:xfrm>
                <a:off x="4408" y="2365"/>
                <a:ext cx="102" cy="25"/>
              </a:xfrm>
              <a:custGeom>
                <a:avLst/>
                <a:gdLst>
                  <a:gd name="T0" fmla="*/ 102 w 102"/>
                  <a:gd name="T1" fmla="*/ 2 h 25"/>
                  <a:gd name="T2" fmla="*/ 76 w 102"/>
                  <a:gd name="T3" fmla="*/ 0 h 25"/>
                  <a:gd name="T4" fmla="*/ 45 w 102"/>
                  <a:gd name="T5" fmla="*/ 3 h 25"/>
                  <a:gd name="T6" fmla="*/ 22 w 102"/>
                  <a:gd name="T7" fmla="*/ 11 h 25"/>
                  <a:gd name="T8" fmla="*/ 0 w 102"/>
                  <a:gd name="T9" fmla="*/ 25 h 25"/>
                </a:gdLst>
                <a:ahLst/>
                <a:cxnLst>
                  <a:cxn ang="0">
                    <a:pos x="T0" y="T1"/>
                  </a:cxn>
                  <a:cxn ang="0">
                    <a:pos x="T2" y="T3"/>
                  </a:cxn>
                  <a:cxn ang="0">
                    <a:pos x="T4" y="T5"/>
                  </a:cxn>
                  <a:cxn ang="0">
                    <a:pos x="T6" y="T7"/>
                  </a:cxn>
                  <a:cxn ang="0">
                    <a:pos x="T8" y="T9"/>
                  </a:cxn>
                </a:cxnLst>
                <a:rect l="0" t="0" r="r" b="b"/>
                <a:pathLst>
                  <a:path w="102" h="25">
                    <a:moveTo>
                      <a:pt x="102" y="2"/>
                    </a:moveTo>
                    <a:lnTo>
                      <a:pt x="76" y="0"/>
                    </a:lnTo>
                    <a:lnTo>
                      <a:pt x="45" y="3"/>
                    </a:lnTo>
                    <a:lnTo>
                      <a:pt x="22" y="11"/>
                    </a:lnTo>
                    <a:lnTo>
                      <a:pt x="0" y="2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80" name="Freeform 72">
                <a:extLst>
                  <a:ext uri="{FF2B5EF4-FFF2-40B4-BE49-F238E27FC236}">
                    <a16:creationId xmlns="" xmlns:a16="http://schemas.microsoft.com/office/drawing/2014/main" id="{CCF22865-8E6E-14D8-F060-34FC24F12850}"/>
                  </a:ext>
                </a:extLst>
              </p:cNvPr>
              <p:cNvSpPr>
                <a:spLocks/>
              </p:cNvSpPr>
              <p:nvPr/>
            </p:nvSpPr>
            <p:spPr bwMode="auto">
              <a:xfrm>
                <a:off x="4191" y="2417"/>
                <a:ext cx="145" cy="57"/>
              </a:xfrm>
              <a:custGeom>
                <a:avLst/>
                <a:gdLst>
                  <a:gd name="T0" fmla="*/ 145 w 145"/>
                  <a:gd name="T1" fmla="*/ 3 h 57"/>
                  <a:gd name="T2" fmla="*/ 111 w 145"/>
                  <a:gd name="T3" fmla="*/ 0 h 57"/>
                  <a:gd name="T4" fmla="*/ 81 w 145"/>
                  <a:gd name="T5" fmla="*/ 6 h 57"/>
                  <a:gd name="T6" fmla="*/ 47 w 145"/>
                  <a:gd name="T7" fmla="*/ 18 h 57"/>
                  <a:gd name="T8" fmla="*/ 22 w 145"/>
                  <a:gd name="T9" fmla="*/ 33 h 57"/>
                  <a:gd name="T10" fmla="*/ 0 w 145"/>
                  <a:gd name="T11" fmla="*/ 57 h 57"/>
                </a:gdLst>
                <a:ahLst/>
                <a:cxnLst>
                  <a:cxn ang="0">
                    <a:pos x="T0" y="T1"/>
                  </a:cxn>
                  <a:cxn ang="0">
                    <a:pos x="T2" y="T3"/>
                  </a:cxn>
                  <a:cxn ang="0">
                    <a:pos x="T4" y="T5"/>
                  </a:cxn>
                  <a:cxn ang="0">
                    <a:pos x="T6" y="T7"/>
                  </a:cxn>
                  <a:cxn ang="0">
                    <a:pos x="T8" y="T9"/>
                  </a:cxn>
                  <a:cxn ang="0">
                    <a:pos x="T10" y="T11"/>
                  </a:cxn>
                </a:cxnLst>
                <a:rect l="0" t="0" r="r" b="b"/>
                <a:pathLst>
                  <a:path w="145" h="57">
                    <a:moveTo>
                      <a:pt x="145" y="3"/>
                    </a:moveTo>
                    <a:lnTo>
                      <a:pt x="111" y="0"/>
                    </a:lnTo>
                    <a:lnTo>
                      <a:pt x="81" y="6"/>
                    </a:lnTo>
                    <a:lnTo>
                      <a:pt x="47" y="18"/>
                    </a:lnTo>
                    <a:lnTo>
                      <a:pt x="22" y="33"/>
                    </a:lnTo>
                    <a:lnTo>
                      <a:pt x="0" y="5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81" name="Freeform 73">
                <a:extLst>
                  <a:ext uri="{FF2B5EF4-FFF2-40B4-BE49-F238E27FC236}">
                    <a16:creationId xmlns="" xmlns:a16="http://schemas.microsoft.com/office/drawing/2014/main" id="{C8994BC7-31B1-52FF-1434-81116D6AC232}"/>
                  </a:ext>
                </a:extLst>
              </p:cNvPr>
              <p:cNvSpPr>
                <a:spLocks/>
              </p:cNvSpPr>
              <p:nvPr/>
            </p:nvSpPr>
            <p:spPr bwMode="auto">
              <a:xfrm>
                <a:off x="3941" y="2453"/>
                <a:ext cx="140" cy="15"/>
              </a:xfrm>
              <a:custGeom>
                <a:avLst/>
                <a:gdLst>
                  <a:gd name="T0" fmla="*/ 140 w 140"/>
                  <a:gd name="T1" fmla="*/ 7 h 15"/>
                  <a:gd name="T2" fmla="*/ 106 w 140"/>
                  <a:gd name="T3" fmla="*/ 0 h 15"/>
                  <a:gd name="T4" fmla="*/ 74 w 140"/>
                  <a:gd name="T5" fmla="*/ 0 h 15"/>
                  <a:gd name="T6" fmla="*/ 39 w 140"/>
                  <a:gd name="T7" fmla="*/ 5 h 15"/>
                  <a:gd name="T8" fmla="*/ 0 w 140"/>
                  <a:gd name="T9" fmla="*/ 15 h 15"/>
                </a:gdLst>
                <a:ahLst/>
                <a:cxnLst>
                  <a:cxn ang="0">
                    <a:pos x="T0" y="T1"/>
                  </a:cxn>
                  <a:cxn ang="0">
                    <a:pos x="T2" y="T3"/>
                  </a:cxn>
                  <a:cxn ang="0">
                    <a:pos x="T4" y="T5"/>
                  </a:cxn>
                  <a:cxn ang="0">
                    <a:pos x="T6" y="T7"/>
                  </a:cxn>
                  <a:cxn ang="0">
                    <a:pos x="T8" y="T9"/>
                  </a:cxn>
                </a:cxnLst>
                <a:rect l="0" t="0" r="r" b="b"/>
                <a:pathLst>
                  <a:path w="140" h="15">
                    <a:moveTo>
                      <a:pt x="140" y="7"/>
                    </a:moveTo>
                    <a:lnTo>
                      <a:pt x="106" y="0"/>
                    </a:lnTo>
                    <a:lnTo>
                      <a:pt x="74" y="0"/>
                    </a:lnTo>
                    <a:lnTo>
                      <a:pt x="39" y="5"/>
                    </a:lnTo>
                    <a:lnTo>
                      <a:pt x="0" y="15"/>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82" name="Freeform 74">
                <a:extLst>
                  <a:ext uri="{FF2B5EF4-FFF2-40B4-BE49-F238E27FC236}">
                    <a16:creationId xmlns="" xmlns:a16="http://schemas.microsoft.com/office/drawing/2014/main" id="{ED8AC2F2-D718-6BEC-1D37-103AFE1A5DEF}"/>
                  </a:ext>
                </a:extLst>
              </p:cNvPr>
              <p:cNvSpPr>
                <a:spLocks/>
              </p:cNvSpPr>
              <p:nvPr/>
            </p:nvSpPr>
            <p:spPr bwMode="auto">
              <a:xfrm>
                <a:off x="3573" y="2382"/>
                <a:ext cx="144" cy="38"/>
              </a:xfrm>
              <a:custGeom>
                <a:avLst/>
                <a:gdLst>
                  <a:gd name="T0" fmla="*/ 144 w 144"/>
                  <a:gd name="T1" fmla="*/ 2 h 38"/>
                  <a:gd name="T2" fmla="*/ 110 w 144"/>
                  <a:gd name="T3" fmla="*/ 0 h 38"/>
                  <a:gd name="T4" fmla="*/ 76 w 144"/>
                  <a:gd name="T5" fmla="*/ 1 h 38"/>
                  <a:gd name="T6" fmla="*/ 43 w 144"/>
                  <a:gd name="T7" fmla="*/ 8 h 38"/>
                  <a:gd name="T8" fmla="*/ 18 w 144"/>
                  <a:gd name="T9" fmla="*/ 21 h 38"/>
                  <a:gd name="T10" fmla="*/ 0 w 144"/>
                  <a:gd name="T11" fmla="*/ 38 h 38"/>
                </a:gdLst>
                <a:ahLst/>
                <a:cxnLst>
                  <a:cxn ang="0">
                    <a:pos x="T0" y="T1"/>
                  </a:cxn>
                  <a:cxn ang="0">
                    <a:pos x="T2" y="T3"/>
                  </a:cxn>
                  <a:cxn ang="0">
                    <a:pos x="T4" y="T5"/>
                  </a:cxn>
                  <a:cxn ang="0">
                    <a:pos x="T6" y="T7"/>
                  </a:cxn>
                  <a:cxn ang="0">
                    <a:pos x="T8" y="T9"/>
                  </a:cxn>
                  <a:cxn ang="0">
                    <a:pos x="T10" y="T11"/>
                  </a:cxn>
                </a:cxnLst>
                <a:rect l="0" t="0" r="r" b="b"/>
                <a:pathLst>
                  <a:path w="144" h="38">
                    <a:moveTo>
                      <a:pt x="144" y="2"/>
                    </a:moveTo>
                    <a:lnTo>
                      <a:pt x="110" y="0"/>
                    </a:lnTo>
                    <a:lnTo>
                      <a:pt x="76" y="1"/>
                    </a:lnTo>
                    <a:lnTo>
                      <a:pt x="43" y="8"/>
                    </a:lnTo>
                    <a:lnTo>
                      <a:pt x="18" y="21"/>
                    </a:lnTo>
                    <a:lnTo>
                      <a:pt x="0" y="3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883" name="Freeform 75">
                <a:extLst>
                  <a:ext uri="{FF2B5EF4-FFF2-40B4-BE49-F238E27FC236}">
                    <a16:creationId xmlns="" xmlns:a16="http://schemas.microsoft.com/office/drawing/2014/main" id="{6C101BAB-3AB0-BBCD-3EF8-CFED92201F44}"/>
                  </a:ext>
                </a:extLst>
              </p:cNvPr>
              <p:cNvSpPr>
                <a:spLocks/>
              </p:cNvSpPr>
              <p:nvPr/>
            </p:nvSpPr>
            <p:spPr bwMode="auto">
              <a:xfrm>
                <a:off x="3496" y="2296"/>
                <a:ext cx="174" cy="13"/>
              </a:xfrm>
              <a:custGeom>
                <a:avLst/>
                <a:gdLst>
                  <a:gd name="T0" fmla="*/ 174 w 174"/>
                  <a:gd name="T1" fmla="*/ 7 h 13"/>
                  <a:gd name="T2" fmla="*/ 133 w 174"/>
                  <a:gd name="T3" fmla="*/ 1 h 13"/>
                  <a:gd name="T4" fmla="*/ 95 w 174"/>
                  <a:gd name="T5" fmla="*/ 0 h 13"/>
                  <a:gd name="T6" fmla="*/ 63 w 174"/>
                  <a:gd name="T7" fmla="*/ 1 h 13"/>
                  <a:gd name="T8" fmla="*/ 33 w 174"/>
                  <a:gd name="T9" fmla="*/ 4 h 13"/>
                  <a:gd name="T10" fmla="*/ 0 w 174"/>
                  <a:gd name="T11" fmla="*/ 13 h 13"/>
                </a:gdLst>
                <a:ahLst/>
                <a:cxnLst>
                  <a:cxn ang="0">
                    <a:pos x="T0" y="T1"/>
                  </a:cxn>
                  <a:cxn ang="0">
                    <a:pos x="T2" y="T3"/>
                  </a:cxn>
                  <a:cxn ang="0">
                    <a:pos x="T4" y="T5"/>
                  </a:cxn>
                  <a:cxn ang="0">
                    <a:pos x="T6" y="T7"/>
                  </a:cxn>
                  <a:cxn ang="0">
                    <a:pos x="T8" y="T9"/>
                  </a:cxn>
                  <a:cxn ang="0">
                    <a:pos x="T10" y="T11"/>
                  </a:cxn>
                </a:cxnLst>
                <a:rect l="0" t="0" r="r" b="b"/>
                <a:pathLst>
                  <a:path w="174" h="13">
                    <a:moveTo>
                      <a:pt x="174" y="7"/>
                    </a:moveTo>
                    <a:lnTo>
                      <a:pt x="133" y="1"/>
                    </a:lnTo>
                    <a:lnTo>
                      <a:pt x="95" y="0"/>
                    </a:lnTo>
                    <a:lnTo>
                      <a:pt x="63" y="1"/>
                    </a:lnTo>
                    <a:lnTo>
                      <a:pt x="33" y="4"/>
                    </a:lnTo>
                    <a:lnTo>
                      <a:pt x="0" y="13"/>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sp>
        <p:nvSpPr>
          <p:cNvPr id="119892" name="Rectangle 84">
            <a:extLst>
              <a:ext uri="{FF2B5EF4-FFF2-40B4-BE49-F238E27FC236}">
                <a16:creationId xmlns="" xmlns:a16="http://schemas.microsoft.com/office/drawing/2014/main" id="{37E198F5-22C5-FB59-DDD3-C2B44067A3B8}"/>
              </a:ext>
            </a:extLst>
          </p:cNvPr>
          <p:cNvSpPr>
            <a:spLocks noChangeArrowheads="1"/>
          </p:cNvSpPr>
          <p:nvPr/>
        </p:nvSpPr>
        <p:spPr bwMode="auto">
          <a:xfrm>
            <a:off x="6434138" y="2101850"/>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a:solidFill>
                  <a:schemeClr val="tx1"/>
                </a:solidFill>
                <a:effectLst>
                  <a:outerShdw blurRad="38100" dist="38100" dir="2700000" algn="tl">
                    <a:srgbClr val="C0C0C0"/>
                  </a:outerShdw>
                </a:effectLst>
              </a:rPr>
              <a:t>Basics</a:t>
            </a:r>
          </a:p>
        </p:txBody>
      </p:sp>
      <p:sp>
        <p:nvSpPr>
          <p:cNvPr id="119893" name="Rectangle 85">
            <a:extLst>
              <a:ext uri="{FF2B5EF4-FFF2-40B4-BE49-F238E27FC236}">
                <a16:creationId xmlns="" xmlns:a16="http://schemas.microsoft.com/office/drawing/2014/main" id="{E2C29F9A-389F-8410-CF33-14AA2402DB3C}"/>
              </a:ext>
            </a:extLst>
          </p:cNvPr>
          <p:cNvSpPr>
            <a:spLocks noChangeArrowheads="1"/>
          </p:cNvSpPr>
          <p:nvPr/>
        </p:nvSpPr>
        <p:spPr bwMode="auto">
          <a:xfrm>
            <a:off x="6411913" y="4530823"/>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dirty="0">
                <a:effectLst>
                  <a:outerShdw blurRad="38100" dist="38100" dir="2700000" algn="tl">
                    <a:srgbClr val="C0C0C0"/>
                  </a:outerShdw>
                </a:effectLst>
              </a:rPr>
              <a:t>FP Growth algorithm</a:t>
            </a:r>
            <a:endParaRPr lang="en-US" altLang="en-US" sz="2800" b="1" dirty="0">
              <a:solidFill>
                <a:schemeClr val="tx1"/>
              </a:solidFill>
            </a:endParaRPr>
          </a:p>
        </p:txBody>
      </p:sp>
      <p:sp>
        <p:nvSpPr>
          <p:cNvPr id="119894" name="Rectangle 86">
            <a:extLst>
              <a:ext uri="{FF2B5EF4-FFF2-40B4-BE49-F238E27FC236}">
                <a16:creationId xmlns="" xmlns:a16="http://schemas.microsoft.com/office/drawing/2014/main" id="{E45C0E30-D6A5-75AD-B151-C32379FE555C}"/>
              </a:ext>
            </a:extLst>
          </p:cNvPr>
          <p:cNvSpPr>
            <a:spLocks noChangeArrowheads="1"/>
          </p:cNvSpPr>
          <p:nvPr/>
        </p:nvSpPr>
        <p:spPr bwMode="auto">
          <a:xfrm>
            <a:off x="6434138" y="2914650"/>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dirty="0">
                <a:solidFill>
                  <a:schemeClr val="tx1"/>
                </a:solidFill>
                <a:effectLst>
                  <a:outerShdw blurRad="38100" dist="38100" dir="2700000" algn="tl">
                    <a:srgbClr val="C0C0C0"/>
                  </a:outerShdw>
                </a:effectLst>
              </a:rPr>
              <a:t>Examples</a:t>
            </a:r>
          </a:p>
        </p:txBody>
      </p:sp>
      <p:sp>
        <p:nvSpPr>
          <p:cNvPr id="119895" name="Rectangle 87">
            <a:extLst>
              <a:ext uri="{FF2B5EF4-FFF2-40B4-BE49-F238E27FC236}">
                <a16:creationId xmlns="" xmlns:a16="http://schemas.microsoft.com/office/drawing/2014/main" id="{E70CE4C4-DF34-EE8A-4268-F5907AF28534}"/>
              </a:ext>
            </a:extLst>
          </p:cNvPr>
          <p:cNvSpPr>
            <a:spLocks noChangeArrowheads="1"/>
          </p:cNvSpPr>
          <p:nvPr/>
        </p:nvSpPr>
        <p:spPr bwMode="auto">
          <a:xfrm>
            <a:off x="6446838" y="3714750"/>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dirty="0">
                <a:effectLst>
                  <a:outerShdw blurRad="38100" dist="38100" dir="2700000" algn="tl">
                    <a:srgbClr val="C0C0C0"/>
                  </a:outerShdw>
                </a:effectLst>
              </a:rPr>
              <a:t>Apriori Algorithm</a:t>
            </a:r>
            <a:endParaRPr lang="en-US" altLang="en-US" sz="2800" b="1" dirty="0">
              <a:solidFill>
                <a:schemeClr val="tx1"/>
              </a:solidFill>
              <a:effectLst>
                <a:outerShdw blurRad="38100" dist="38100" dir="2700000" algn="tl">
                  <a:srgbClr val="C0C0C0"/>
                </a:outerShdw>
              </a:effectLst>
            </a:endParaRPr>
          </a:p>
        </p:txBody>
      </p:sp>
      <p:sp>
        <p:nvSpPr>
          <p:cNvPr id="119896" name="Rectangle 88">
            <a:extLst>
              <a:ext uri="{FF2B5EF4-FFF2-40B4-BE49-F238E27FC236}">
                <a16:creationId xmlns="" xmlns:a16="http://schemas.microsoft.com/office/drawing/2014/main" id="{F154FC70-9372-C07F-3999-E4F19514CB81}"/>
              </a:ext>
            </a:extLst>
          </p:cNvPr>
          <p:cNvSpPr>
            <a:spLocks noChangeArrowheads="1"/>
          </p:cNvSpPr>
          <p:nvPr/>
        </p:nvSpPr>
        <p:spPr bwMode="auto">
          <a:xfrm>
            <a:off x="6434138" y="5340350"/>
            <a:ext cx="3541712" cy="596900"/>
          </a:xfrm>
          <a:prstGeom prst="rect">
            <a:avLst/>
          </a:prstGeom>
          <a:solidFill>
            <a:schemeClr val="bg1"/>
          </a:solidFill>
          <a:ln w="12700">
            <a:solidFill>
              <a:schemeClr val="tx1"/>
            </a:solidFill>
            <a:miter lim="800000"/>
            <a:headEnd/>
            <a:tailEnd/>
          </a:ln>
          <a:effectLst>
            <a:outerShdw dist="107763" dir="8100000" algn="ctr" rotWithShape="0">
              <a:schemeClr val="bg2"/>
            </a:outerShdw>
          </a:effectLst>
        </p:spPr>
        <p:txBody>
          <a:bodyPr wrap="none" lIns="92075" tIns="46038" rIns="92075" bIns="46038" anchor="ctr"/>
          <a:lstStyle/>
          <a:p>
            <a:pPr algn="ctr"/>
            <a:r>
              <a:rPr lang="en-US" altLang="en-US" sz="2800" b="1" dirty="0">
                <a:solidFill>
                  <a:schemeClr val="tx1"/>
                </a:solidFill>
                <a:effectLst>
                  <a:outerShdw blurRad="38100" dist="38100" dir="2700000" algn="tl">
                    <a:srgbClr val="C0C0C0"/>
                  </a:outerShdw>
                </a:effectLst>
              </a:rPr>
              <a:t>Applications</a:t>
            </a:r>
            <a:endParaRPr lang="en-US" altLang="en-US" sz="2800" b="1" dirty="0">
              <a:solidFill>
                <a:schemeClr val="tx1"/>
              </a:solidFill>
            </a:endParaRPr>
          </a:p>
        </p:txBody>
      </p:sp>
      <p:sp>
        <p:nvSpPr>
          <p:cNvPr id="119898" name="Rectangle 90">
            <a:extLst>
              <a:ext uri="{FF2B5EF4-FFF2-40B4-BE49-F238E27FC236}">
                <a16:creationId xmlns="" xmlns:a16="http://schemas.microsoft.com/office/drawing/2014/main" id="{2A61684A-5F85-3777-9A57-CAEB53E60A6F}"/>
              </a:ext>
            </a:extLst>
          </p:cNvPr>
          <p:cNvSpPr>
            <a:spLocks noChangeArrowheads="1"/>
          </p:cNvSpPr>
          <p:nvPr/>
        </p:nvSpPr>
        <p:spPr bwMode="auto">
          <a:xfrm>
            <a:off x="2233613" y="785814"/>
            <a:ext cx="7720012"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sz="4000" b="1">
                <a:solidFill>
                  <a:schemeClr val="bg1"/>
                </a:solidFill>
                <a:effectLst>
                  <a:outerShdw blurRad="38100" dist="38100" dir="2700000" algn="tl">
                    <a:srgbClr val="C0C0C0"/>
                  </a:outerShdw>
                </a:effectLst>
              </a:rPr>
              <a:t>Association Rules</a:t>
            </a:r>
            <a:endParaRPr lang="en-US" altLang="en-US" sz="6600" b="1">
              <a:solidFill>
                <a:schemeClr val="bg1"/>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9892"/>
                                        </p:tgtEl>
                                        <p:attrNameLst>
                                          <p:attrName>style.visibility</p:attrName>
                                        </p:attrNameLst>
                                      </p:cBhvr>
                                      <p:to>
                                        <p:strVal val="visible"/>
                                      </p:to>
                                    </p:set>
                                    <p:anim calcmode="lin" valueType="num">
                                      <p:cBhvr additive="base">
                                        <p:cTn id="7" dur="500" fill="hold"/>
                                        <p:tgtEl>
                                          <p:spTgt spid="119892"/>
                                        </p:tgtEl>
                                        <p:attrNameLst>
                                          <p:attrName>ppt_x</p:attrName>
                                        </p:attrNameLst>
                                      </p:cBhvr>
                                      <p:tavLst>
                                        <p:tav tm="0">
                                          <p:val>
                                            <p:strVal val="1+#ppt_w/2"/>
                                          </p:val>
                                        </p:tav>
                                        <p:tav tm="100000">
                                          <p:val>
                                            <p:strVal val="#ppt_x"/>
                                          </p:val>
                                        </p:tav>
                                      </p:tavLst>
                                    </p:anim>
                                    <p:anim calcmode="lin" valueType="num">
                                      <p:cBhvr additive="base">
                                        <p:cTn id="8" dur="500" fill="hold"/>
                                        <p:tgtEl>
                                          <p:spTgt spid="11989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9894"/>
                                        </p:tgtEl>
                                        <p:attrNameLst>
                                          <p:attrName>style.visibility</p:attrName>
                                        </p:attrNameLst>
                                      </p:cBhvr>
                                      <p:to>
                                        <p:strVal val="visible"/>
                                      </p:to>
                                    </p:set>
                                    <p:anim calcmode="lin" valueType="num">
                                      <p:cBhvr additive="base">
                                        <p:cTn id="12" dur="500" fill="hold"/>
                                        <p:tgtEl>
                                          <p:spTgt spid="119894"/>
                                        </p:tgtEl>
                                        <p:attrNameLst>
                                          <p:attrName>ppt_x</p:attrName>
                                        </p:attrNameLst>
                                      </p:cBhvr>
                                      <p:tavLst>
                                        <p:tav tm="0">
                                          <p:val>
                                            <p:strVal val="1+#ppt_w/2"/>
                                          </p:val>
                                        </p:tav>
                                        <p:tav tm="100000">
                                          <p:val>
                                            <p:strVal val="#ppt_x"/>
                                          </p:val>
                                        </p:tav>
                                      </p:tavLst>
                                    </p:anim>
                                    <p:anim calcmode="lin" valueType="num">
                                      <p:cBhvr additive="base">
                                        <p:cTn id="13" dur="500" fill="hold"/>
                                        <p:tgtEl>
                                          <p:spTgt spid="119894"/>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19895"/>
                                        </p:tgtEl>
                                        <p:attrNameLst>
                                          <p:attrName>style.visibility</p:attrName>
                                        </p:attrNameLst>
                                      </p:cBhvr>
                                      <p:to>
                                        <p:strVal val="visible"/>
                                      </p:to>
                                    </p:set>
                                    <p:anim calcmode="lin" valueType="num">
                                      <p:cBhvr additive="base">
                                        <p:cTn id="17" dur="500" fill="hold"/>
                                        <p:tgtEl>
                                          <p:spTgt spid="119895"/>
                                        </p:tgtEl>
                                        <p:attrNameLst>
                                          <p:attrName>ppt_x</p:attrName>
                                        </p:attrNameLst>
                                      </p:cBhvr>
                                      <p:tavLst>
                                        <p:tav tm="0">
                                          <p:val>
                                            <p:strVal val="1+#ppt_w/2"/>
                                          </p:val>
                                        </p:tav>
                                        <p:tav tm="100000">
                                          <p:val>
                                            <p:strVal val="#ppt_x"/>
                                          </p:val>
                                        </p:tav>
                                      </p:tavLst>
                                    </p:anim>
                                    <p:anim calcmode="lin" valueType="num">
                                      <p:cBhvr additive="base">
                                        <p:cTn id="18" dur="500" fill="hold"/>
                                        <p:tgtEl>
                                          <p:spTgt spid="119895"/>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19893"/>
                                        </p:tgtEl>
                                        <p:attrNameLst>
                                          <p:attrName>style.visibility</p:attrName>
                                        </p:attrNameLst>
                                      </p:cBhvr>
                                      <p:to>
                                        <p:strVal val="visible"/>
                                      </p:to>
                                    </p:set>
                                    <p:anim calcmode="lin" valueType="num">
                                      <p:cBhvr additive="base">
                                        <p:cTn id="22" dur="500" fill="hold"/>
                                        <p:tgtEl>
                                          <p:spTgt spid="119893"/>
                                        </p:tgtEl>
                                        <p:attrNameLst>
                                          <p:attrName>ppt_x</p:attrName>
                                        </p:attrNameLst>
                                      </p:cBhvr>
                                      <p:tavLst>
                                        <p:tav tm="0">
                                          <p:val>
                                            <p:strVal val="1+#ppt_w/2"/>
                                          </p:val>
                                        </p:tav>
                                        <p:tav tm="100000">
                                          <p:val>
                                            <p:strVal val="#ppt_x"/>
                                          </p:val>
                                        </p:tav>
                                      </p:tavLst>
                                    </p:anim>
                                    <p:anim calcmode="lin" valueType="num">
                                      <p:cBhvr additive="base">
                                        <p:cTn id="23" dur="500" fill="hold"/>
                                        <p:tgtEl>
                                          <p:spTgt spid="119893"/>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19896"/>
                                        </p:tgtEl>
                                        <p:attrNameLst>
                                          <p:attrName>style.visibility</p:attrName>
                                        </p:attrNameLst>
                                      </p:cBhvr>
                                      <p:to>
                                        <p:strVal val="visible"/>
                                      </p:to>
                                    </p:set>
                                    <p:anim calcmode="lin" valueType="num">
                                      <p:cBhvr additive="base">
                                        <p:cTn id="27" dur="500" fill="hold"/>
                                        <p:tgtEl>
                                          <p:spTgt spid="119896"/>
                                        </p:tgtEl>
                                        <p:attrNameLst>
                                          <p:attrName>ppt_x</p:attrName>
                                        </p:attrNameLst>
                                      </p:cBhvr>
                                      <p:tavLst>
                                        <p:tav tm="0">
                                          <p:val>
                                            <p:strVal val="1+#ppt_w/2"/>
                                          </p:val>
                                        </p:tav>
                                        <p:tav tm="100000">
                                          <p:val>
                                            <p:strVal val="#ppt_x"/>
                                          </p:val>
                                        </p:tav>
                                      </p:tavLst>
                                    </p:anim>
                                    <p:anim calcmode="lin" valueType="num">
                                      <p:cBhvr additive="base">
                                        <p:cTn id="28" dur="500" fill="hold"/>
                                        <p:tgtEl>
                                          <p:spTgt spid="1198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92" grpId="0" animBg="1" autoUpdateAnimBg="0"/>
      <p:bldP spid="119893" grpId="0" animBg="1" autoUpdateAnimBg="0"/>
      <p:bldP spid="119894" grpId="0" animBg="1" autoUpdateAnimBg="0"/>
      <p:bldP spid="119895" grpId="0" animBg="1" autoUpdateAnimBg="0"/>
      <p:bldP spid="119896"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D63ADA-CDF5-912A-3016-84E32CC3C47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59CC18E7-F080-5D27-D170-E56EA052CFB1}"/>
              </a:ext>
            </a:extLst>
          </p:cNvPr>
          <p:cNvPicPr>
            <a:picLocks noGrp="1" noChangeAspect="1"/>
          </p:cNvPicPr>
          <p:nvPr>
            <p:ph idx="1"/>
          </p:nvPr>
        </p:nvPicPr>
        <p:blipFill rotWithShape="1">
          <a:blip r:embed="rId2"/>
          <a:srcRect r="1703" b="9444"/>
          <a:stretch/>
        </p:blipFill>
        <p:spPr>
          <a:xfrm>
            <a:off x="0" y="0"/>
            <a:ext cx="12192000" cy="6858000"/>
          </a:xfrm>
        </p:spPr>
      </p:pic>
    </p:spTree>
    <p:extLst>
      <p:ext uri="{BB962C8B-B14F-4D97-AF65-F5344CB8AC3E}">
        <p14:creationId xmlns:p14="http://schemas.microsoft.com/office/powerpoint/2010/main" val="32358503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A0BE6E-9389-4C2D-E4F3-AED37D22143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66A3CD1-E467-E90A-A7C7-5E1EA39E9A89}"/>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990EBB4A-B1A2-600C-DA49-3138AF108645}"/>
              </a:ext>
            </a:extLst>
          </p:cNvPr>
          <p:cNvPicPr>
            <a:picLocks noChangeAspect="1"/>
          </p:cNvPicPr>
          <p:nvPr/>
        </p:nvPicPr>
        <p:blipFill rotWithShape="1">
          <a:blip r:embed="rId2"/>
          <a:srcRect r="876" b="5324"/>
          <a:stretch/>
        </p:blipFill>
        <p:spPr>
          <a:xfrm>
            <a:off x="0" y="0"/>
            <a:ext cx="12192000" cy="6858000"/>
          </a:xfrm>
          <a:prstGeom prst="rect">
            <a:avLst/>
          </a:prstGeom>
        </p:spPr>
      </p:pic>
    </p:spTree>
    <p:extLst>
      <p:ext uri="{BB962C8B-B14F-4D97-AF65-F5344CB8AC3E}">
        <p14:creationId xmlns:p14="http://schemas.microsoft.com/office/powerpoint/2010/main" val="27355650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6E7AB3-ED7F-F19A-6563-474A88E4A5E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2282AB5F-37D7-95C5-5419-C396ADDA9252}"/>
              </a:ext>
            </a:extLst>
          </p:cNvPr>
          <p:cNvPicPr>
            <a:picLocks noGrp="1" noChangeAspect="1"/>
          </p:cNvPicPr>
          <p:nvPr>
            <p:ph idx="1"/>
          </p:nvPr>
        </p:nvPicPr>
        <p:blipFill rotWithShape="1">
          <a:blip r:embed="rId2"/>
          <a:srcRect l="-1" t="-1" r="-1484" b="7191"/>
          <a:stretch/>
        </p:blipFill>
        <p:spPr>
          <a:xfrm>
            <a:off x="-1" y="0"/>
            <a:ext cx="12433956" cy="6858000"/>
          </a:xfrm>
        </p:spPr>
      </p:pic>
    </p:spTree>
    <p:extLst>
      <p:ext uri="{BB962C8B-B14F-4D97-AF65-F5344CB8AC3E}">
        <p14:creationId xmlns:p14="http://schemas.microsoft.com/office/powerpoint/2010/main" val="7141508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64F0F0-F9CE-C82C-0CFF-D06A6C009B2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2F8FB241-1E0F-7F2A-8E2F-DD21481B5484}"/>
              </a:ext>
            </a:extLst>
          </p:cNvPr>
          <p:cNvPicPr>
            <a:picLocks noGrp="1" noChangeAspect="1"/>
          </p:cNvPicPr>
          <p:nvPr>
            <p:ph idx="1"/>
          </p:nvPr>
        </p:nvPicPr>
        <p:blipFill rotWithShape="1">
          <a:blip r:embed="rId2"/>
          <a:srcRect r="971" b="5337"/>
          <a:stretch/>
        </p:blipFill>
        <p:spPr>
          <a:xfrm>
            <a:off x="0" y="0"/>
            <a:ext cx="12192000" cy="6858000"/>
          </a:xfrm>
        </p:spPr>
      </p:pic>
    </p:spTree>
    <p:extLst>
      <p:ext uri="{BB962C8B-B14F-4D97-AF65-F5344CB8AC3E}">
        <p14:creationId xmlns:p14="http://schemas.microsoft.com/office/powerpoint/2010/main" val="5463577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66E7E9-3247-6B7E-A3A1-805A7ADBEE0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5557E9DD-F015-1C1B-2B4D-E00E8C8F92FF}"/>
              </a:ext>
            </a:extLst>
          </p:cNvPr>
          <p:cNvPicPr>
            <a:picLocks noGrp="1" noChangeAspect="1"/>
          </p:cNvPicPr>
          <p:nvPr>
            <p:ph idx="1"/>
          </p:nvPr>
        </p:nvPicPr>
        <p:blipFill rotWithShape="1">
          <a:blip r:embed="rId2"/>
          <a:srcRect r="2311" b="5905"/>
          <a:stretch/>
        </p:blipFill>
        <p:spPr>
          <a:xfrm>
            <a:off x="0" y="0"/>
            <a:ext cx="12192000" cy="6858000"/>
          </a:xfrm>
        </p:spPr>
      </p:pic>
    </p:spTree>
    <p:extLst>
      <p:ext uri="{BB962C8B-B14F-4D97-AF65-F5344CB8AC3E}">
        <p14:creationId xmlns:p14="http://schemas.microsoft.com/office/powerpoint/2010/main" val="3299387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25A937-4504-7F67-D062-A7C4F3FE1DF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206A3FE4-C800-D163-1983-26A2ED598BC2}"/>
              </a:ext>
            </a:extLst>
          </p:cNvPr>
          <p:cNvPicPr>
            <a:picLocks noGrp="1" noChangeAspect="1"/>
          </p:cNvPicPr>
          <p:nvPr>
            <p:ph idx="1"/>
          </p:nvPr>
        </p:nvPicPr>
        <p:blipFill rotWithShape="1">
          <a:blip r:embed="rId2"/>
          <a:srcRect r="606" b="6338"/>
          <a:stretch/>
        </p:blipFill>
        <p:spPr>
          <a:xfrm>
            <a:off x="0" y="0"/>
            <a:ext cx="12192000" cy="6858000"/>
          </a:xfrm>
        </p:spPr>
      </p:pic>
    </p:spTree>
    <p:extLst>
      <p:ext uri="{BB962C8B-B14F-4D97-AF65-F5344CB8AC3E}">
        <p14:creationId xmlns:p14="http://schemas.microsoft.com/office/powerpoint/2010/main" val="911644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08DF14-DE0A-12F8-CDF5-46B5BADC3B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58FE293A-673C-D981-8354-AFDAFF147D70}"/>
              </a:ext>
            </a:extLst>
          </p:cNvPr>
          <p:cNvPicPr>
            <a:picLocks noGrp="1" noChangeAspect="1"/>
          </p:cNvPicPr>
          <p:nvPr>
            <p:ph idx="1"/>
          </p:nvPr>
        </p:nvPicPr>
        <p:blipFill rotWithShape="1">
          <a:blip r:embed="rId2"/>
          <a:srcRect r="1337" b="6121"/>
          <a:stretch/>
        </p:blipFill>
        <p:spPr>
          <a:xfrm>
            <a:off x="0" y="0"/>
            <a:ext cx="12192000" cy="6858000"/>
          </a:xfrm>
        </p:spPr>
      </p:pic>
    </p:spTree>
    <p:extLst>
      <p:ext uri="{BB962C8B-B14F-4D97-AF65-F5344CB8AC3E}">
        <p14:creationId xmlns:p14="http://schemas.microsoft.com/office/powerpoint/2010/main" val="8039665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007891-46C3-924A-0E20-7C2FD5F395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D6BDFE72-9A67-628F-81C1-75424186EA81}"/>
              </a:ext>
            </a:extLst>
          </p:cNvPr>
          <p:cNvPicPr>
            <a:picLocks noGrp="1" noChangeAspect="1"/>
          </p:cNvPicPr>
          <p:nvPr>
            <p:ph idx="1"/>
          </p:nvPr>
        </p:nvPicPr>
        <p:blipFill rotWithShape="1">
          <a:blip r:embed="rId2"/>
          <a:srcRect r="1826" b="7425"/>
          <a:stretch/>
        </p:blipFill>
        <p:spPr>
          <a:xfrm>
            <a:off x="0" y="0"/>
            <a:ext cx="12192000" cy="6858000"/>
          </a:xfrm>
        </p:spPr>
      </p:pic>
    </p:spTree>
    <p:extLst>
      <p:ext uri="{BB962C8B-B14F-4D97-AF65-F5344CB8AC3E}">
        <p14:creationId xmlns:p14="http://schemas.microsoft.com/office/powerpoint/2010/main" val="34059663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E98214-5C01-9C70-69E5-2609B45FA03F}"/>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2A79A85-D556-4BA2-CEC0-07F923275D87}"/>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17176CCF-69B7-2158-8802-369053E3722D}"/>
              </a:ext>
            </a:extLst>
          </p:cNvPr>
          <p:cNvPicPr>
            <a:picLocks noChangeAspect="1"/>
          </p:cNvPicPr>
          <p:nvPr/>
        </p:nvPicPr>
        <p:blipFill rotWithShape="1">
          <a:blip r:embed="rId2"/>
          <a:srcRect l="1469" r="-1469" b="7354"/>
          <a:stretch/>
        </p:blipFill>
        <p:spPr>
          <a:xfrm>
            <a:off x="-1" y="0"/>
            <a:ext cx="12396247" cy="6858000"/>
          </a:xfrm>
          <a:prstGeom prst="rect">
            <a:avLst/>
          </a:prstGeom>
        </p:spPr>
      </p:pic>
    </p:spTree>
    <p:extLst>
      <p:ext uri="{BB962C8B-B14F-4D97-AF65-F5344CB8AC3E}">
        <p14:creationId xmlns:p14="http://schemas.microsoft.com/office/powerpoint/2010/main" val="12725718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1A5C79-5A32-ADB9-8FA9-A8ED439E4F0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9DFE5C2D-8E18-2CD2-BE0F-260B51F0EE4C}"/>
              </a:ext>
            </a:extLst>
          </p:cNvPr>
          <p:cNvPicPr>
            <a:picLocks noGrp="1" noChangeAspect="1"/>
          </p:cNvPicPr>
          <p:nvPr>
            <p:ph idx="1"/>
          </p:nvPr>
        </p:nvPicPr>
        <p:blipFill rotWithShape="1">
          <a:blip r:embed="rId2"/>
          <a:srcRect r="971" b="9587"/>
          <a:stretch/>
        </p:blipFill>
        <p:spPr>
          <a:xfrm>
            <a:off x="-94268" y="0"/>
            <a:ext cx="12286268" cy="6858000"/>
          </a:xfrm>
        </p:spPr>
      </p:pic>
    </p:spTree>
    <p:extLst>
      <p:ext uri="{BB962C8B-B14F-4D97-AF65-F5344CB8AC3E}">
        <p14:creationId xmlns:p14="http://schemas.microsoft.com/office/powerpoint/2010/main" val="357580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FB6916-B98B-D923-360A-72FABB1E0119}"/>
              </a:ext>
            </a:extLst>
          </p:cNvPr>
          <p:cNvSpPr>
            <a:spLocks noGrp="1"/>
          </p:cNvSpPr>
          <p:nvPr>
            <p:ph type="title"/>
          </p:nvPr>
        </p:nvSpPr>
        <p:spPr/>
        <p:txBody>
          <a:bodyPr/>
          <a:lstStyle/>
          <a:p>
            <a:pPr algn="ctr"/>
            <a:r>
              <a:rPr lang="en-IN" b="1" dirty="0"/>
              <a:t>Market Basket Analysis</a:t>
            </a:r>
          </a:p>
        </p:txBody>
      </p:sp>
      <p:sp>
        <p:nvSpPr>
          <p:cNvPr id="3" name="Content Placeholder 2">
            <a:extLst>
              <a:ext uri="{FF2B5EF4-FFF2-40B4-BE49-F238E27FC236}">
                <a16:creationId xmlns="" xmlns:a16="http://schemas.microsoft.com/office/drawing/2014/main" id="{B62F3C97-3BAA-E58E-4E5A-A907372D02F7}"/>
              </a:ext>
            </a:extLst>
          </p:cNvPr>
          <p:cNvSpPr>
            <a:spLocks noGrp="1"/>
          </p:cNvSpPr>
          <p:nvPr>
            <p:ph idx="1"/>
          </p:nvPr>
        </p:nvSpPr>
        <p:spPr/>
        <p:txBody>
          <a:bodyPr>
            <a:normAutofit fontScale="85000" lnSpcReduction="20000"/>
          </a:bodyPr>
          <a:lstStyle/>
          <a:p>
            <a:pPr algn="just">
              <a:lnSpc>
                <a:spcPct val="150000"/>
              </a:lnSpc>
            </a:pPr>
            <a:r>
              <a:rPr lang="en-GB" b="0" i="0" dirty="0">
                <a:solidFill>
                  <a:srgbClr val="000000"/>
                </a:solidFill>
                <a:effectLst/>
              </a:rPr>
              <a:t>This is the most typical example of association mining. Data is collected using barcode scanners in most supermarkets. </a:t>
            </a:r>
          </a:p>
          <a:p>
            <a:pPr algn="just">
              <a:lnSpc>
                <a:spcPct val="150000"/>
              </a:lnSpc>
            </a:pPr>
            <a:r>
              <a:rPr lang="en-GB" b="0" i="0" dirty="0">
                <a:solidFill>
                  <a:srgbClr val="000000"/>
                </a:solidFill>
                <a:effectLst/>
              </a:rPr>
              <a:t>This database, known as the “market basket” database, consists of a large number of records on past transactions. </a:t>
            </a:r>
          </a:p>
          <a:p>
            <a:pPr algn="just">
              <a:lnSpc>
                <a:spcPct val="150000"/>
              </a:lnSpc>
            </a:pPr>
            <a:r>
              <a:rPr lang="en-GB" b="0" i="0" dirty="0">
                <a:solidFill>
                  <a:srgbClr val="000000"/>
                </a:solidFill>
                <a:effectLst/>
              </a:rPr>
              <a:t>A single record lists all the items bought by a customer in one sale. Knowing which groups are inclined towards which set of items gives these shops the freedom to adjust the store layout and the store catalogue to place the optimally concerning one another.</a:t>
            </a:r>
            <a:endParaRPr lang="en-IN" dirty="0"/>
          </a:p>
        </p:txBody>
      </p:sp>
    </p:spTree>
    <p:extLst>
      <p:ext uri="{BB962C8B-B14F-4D97-AF65-F5344CB8AC3E}">
        <p14:creationId xmlns:p14="http://schemas.microsoft.com/office/powerpoint/2010/main" val="14054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EA5258-2CC8-8074-2BFC-438C8718325B}"/>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3604647D-87DE-9F10-3936-20527083B18B}"/>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FBC2E025-48B5-67DB-2F7F-F04D9D3DCC27}"/>
              </a:ext>
            </a:extLst>
          </p:cNvPr>
          <p:cNvPicPr>
            <a:picLocks noChangeAspect="1"/>
          </p:cNvPicPr>
          <p:nvPr/>
        </p:nvPicPr>
        <p:blipFill rotWithShape="1">
          <a:blip r:embed="rId2"/>
          <a:srcRect r="2020" b="7237"/>
          <a:stretch/>
        </p:blipFill>
        <p:spPr>
          <a:xfrm>
            <a:off x="0" y="0"/>
            <a:ext cx="12192000" cy="6858000"/>
          </a:xfrm>
          <a:prstGeom prst="rect">
            <a:avLst/>
          </a:prstGeom>
        </p:spPr>
      </p:pic>
    </p:spTree>
    <p:extLst>
      <p:ext uri="{BB962C8B-B14F-4D97-AF65-F5344CB8AC3E}">
        <p14:creationId xmlns:p14="http://schemas.microsoft.com/office/powerpoint/2010/main" val="12350667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E27B75-CCE8-F07B-742C-55D58D59F4F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61ABB571-1532-34C9-C535-45A1BDED247A}"/>
              </a:ext>
            </a:extLst>
          </p:cNvPr>
          <p:cNvPicPr>
            <a:picLocks noGrp="1" noChangeAspect="1"/>
          </p:cNvPicPr>
          <p:nvPr>
            <p:ph idx="1"/>
          </p:nvPr>
        </p:nvPicPr>
        <p:blipFill rotWithShape="1">
          <a:blip r:embed="rId2"/>
          <a:srcRect r="-857" b="8071"/>
          <a:stretch/>
        </p:blipFill>
        <p:spPr>
          <a:xfrm>
            <a:off x="-1" y="0"/>
            <a:ext cx="12311407" cy="6858000"/>
          </a:xfrm>
        </p:spPr>
      </p:pic>
    </p:spTree>
    <p:extLst>
      <p:ext uri="{BB962C8B-B14F-4D97-AF65-F5344CB8AC3E}">
        <p14:creationId xmlns:p14="http://schemas.microsoft.com/office/powerpoint/2010/main" val="37417330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6962D2-1B88-8B23-0BA8-558232A99E4B}"/>
              </a:ext>
            </a:extLst>
          </p:cNvPr>
          <p:cNvSpPr>
            <a:spLocks noGrp="1"/>
          </p:cNvSpPr>
          <p:nvPr>
            <p:ph type="title"/>
          </p:nvPr>
        </p:nvSpPr>
        <p:spPr/>
        <p:txBody>
          <a:bodyPr/>
          <a:lstStyle/>
          <a:p>
            <a:r>
              <a:rPr lang="en-IN" b="1" dirty="0">
                <a:latin typeface="+mn-lt"/>
              </a:rPr>
              <a:t>Applications of Association Rules</a:t>
            </a:r>
          </a:p>
        </p:txBody>
      </p:sp>
      <p:sp>
        <p:nvSpPr>
          <p:cNvPr id="3" name="Content Placeholder 2">
            <a:extLst>
              <a:ext uri="{FF2B5EF4-FFF2-40B4-BE49-F238E27FC236}">
                <a16:creationId xmlns="" xmlns:a16="http://schemas.microsoft.com/office/drawing/2014/main" id="{7B9DA377-15CB-E1B4-7DD2-44E1B4B2B61D}"/>
              </a:ext>
            </a:extLst>
          </p:cNvPr>
          <p:cNvSpPr>
            <a:spLocks noGrp="1"/>
          </p:cNvSpPr>
          <p:nvPr>
            <p:ph idx="1"/>
          </p:nvPr>
        </p:nvSpPr>
        <p:spPr/>
        <p:txBody>
          <a:bodyPr/>
          <a:lstStyle/>
          <a:p>
            <a:pPr algn="just">
              <a:lnSpc>
                <a:spcPct val="150000"/>
              </a:lnSpc>
            </a:pPr>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Association rule learning is a type of unsupervised learning methods that tests for the dependence of one data element on another data element and create appropriately so that it can be more effective.</a:t>
            </a:r>
          </a:p>
          <a:p>
            <a:pPr algn="just">
              <a:lnSpc>
                <a:spcPct val="150000"/>
              </a:lnSpc>
            </a:pPr>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It tries to discover some interesting relations or relations among the variables of the dataset. It depends on several rules to find interesting relations between variables in the database.</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493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6962D2-1B88-8B23-0BA8-558232A99E4B}"/>
              </a:ext>
            </a:extLst>
          </p:cNvPr>
          <p:cNvSpPr>
            <a:spLocks noGrp="1"/>
          </p:cNvSpPr>
          <p:nvPr>
            <p:ph type="title"/>
          </p:nvPr>
        </p:nvSpPr>
        <p:spPr/>
        <p:txBody>
          <a:bodyPr/>
          <a:lstStyle/>
          <a:p>
            <a:r>
              <a:rPr lang="en-IN" b="1" dirty="0">
                <a:latin typeface="+mn-lt"/>
              </a:rPr>
              <a:t>Applications of Association Rules</a:t>
            </a:r>
          </a:p>
        </p:txBody>
      </p:sp>
      <p:sp>
        <p:nvSpPr>
          <p:cNvPr id="3" name="Content Placeholder 2">
            <a:extLst>
              <a:ext uri="{FF2B5EF4-FFF2-40B4-BE49-F238E27FC236}">
                <a16:creationId xmlns="" xmlns:a16="http://schemas.microsoft.com/office/drawing/2014/main" id="{7B9DA377-15CB-E1B4-7DD2-44E1B4B2B61D}"/>
              </a:ext>
            </a:extLst>
          </p:cNvPr>
          <p:cNvSpPr>
            <a:spLocks noGrp="1"/>
          </p:cNvSpPr>
          <p:nvPr>
            <p:ph idx="1"/>
          </p:nvPr>
        </p:nvSpPr>
        <p:spPr>
          <a:xfrm>
            <a:off x="838200" y="1470581"/>
            <a:ext cx="10515600" cy="4706382"/>
          </a:xfrm>
        </p:spPr>
        <p:txBody>
          <a:bodyPr>
            <a:noAutofit/>
          </a:bodyPr>
          <a:lstStyle/>
          <a:p>
            <a:pPr marL="0" indent="0" algn="just">
              <a:lnSpc>
                <a:spcPct val="170000"/>
              </a:lnSpc>
              <a:buNone/>
            </a:pPr>
            <a:r>
              <a:rPr lang="en-GB"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There are various applications of Association Rule which are as follows −</a:t>
            </a:r>
          </a:p>
          <a:p>
            <a:pPr algn="just">
              <a:lnSpc>
                <a:spcPct val="170000"/>
              </a:lnSpc>
              <a:buFont typeface="Arial" panose="020B0604020202020204" pitchFamily="34" charset="0"/>
              <a:buChar char="•"/>
            </a:pPr>
            <a:r>
              <a:rPr lang="en-GB"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Items purchased on a credit card, such as rental cars and hotel rooms, support insight into the following product that customer are likely to buy.</a:t>
            </a:r>
          </a:p>
          <a:p>
            <a:pPr algn="just">
              <a:lnSpc>
                <a:spcPct val="170000"/>
              </a:lnSpc>
              <a:buFont typeface="Arial" panose="020B0604020202020204" pitchFamily="34" charset="0"/>
              <a:buChar char="•"/>
            </a:pPr>
            <a:r>
              <a:rPr lang="en-GB"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Optional services purchased by tele-connection users (call waiting, call forwarding, DSL, speed call, etc.) support decide how to bundle these functions to maximize revenue.</a:t>
            </a:r>
          </a:p>
          <a:p>
            <a:pPr algn="just">
              <a:lnSpc>
                <a:spcPct val="170000"/>
              </a:lnSpc>
              <a:buFont typeface="Arial" panose="020B0604020202020204" pitchFamily="34" charset="0"/>
              <a:buChar char="•"/>
            </a:pPr>
            <a:r>
              <a:rPr lang="en-GB"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Banking services used by retail users (money industry accounts, CDs, investment services, car loans, etc.) recognize users likely to needed other services.</a:t>
            </a:r>
          </a:p>
          <a:p>
            <a:pPr algn="just">
              <a:lnSpc>
                <a:spcPct val="170000"/>
              </a:lnSpc>
              <a:buFont typeface="Arial" panose="020B0604020202020204" pitchFamily="34" charset="0"/>
              <a:buChar char="•"/>
            </a:pPr>
            <a:r>
              <a:rPr lang="en-GB"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Unusual group of insurance claims can be an expression of fraud and can spark higher investigation.</a:t>
            </a:r>
          </a:p>
          <a:p>
            <a:pPr algn="just">
              <a:lnSpc>
                <a:spcPct val="170000"/>
              </a:lnSpc>
              <a:buFont typeface="Arial" panose="020B0604020202020204" pitchFamily="34" charset="0"/>
              <a:buChar char="•"/>
            </a:pPr>
            <a:r>
              <a:rPr lang="en-GB"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Medical patient histories can supports expressions of likely complications based on definite set of treatments.</a:t>
            </a:r>
          </a:p>
        </p:txBody>
      </p:sp>
    </p:spTree>
    <p:extLst>
      <p:ext uri="{BB962C8B-B14F-4D97-AF65-F5344CB8AC3E}">
        <p14:creationId xmlns:p14="http://schemas.microsoft.com/office/powerpoint/2010/main" val="1028042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descr="Market basket analysis.">
            <a:extLst>
              <a:ext uri="{FF2B5EF4-FFF2-40B4-BE49-F238E27FC236}">
                <a16:creationId xmlns="" xmlns:a16="http://schemas.microsoft.com/office/drawing/2014/main" id="{42A91C31-A5E1-BEDD-35B9-0377735FC9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3555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34B31915-69CE-31F7-47AE-89E9BE421429}"/>
              </a:ext>
            </a:extLst>
          </p:cNvPr>
          <p:cNvSpPr txBox="1"/>
          <p:nvPr/>
        </p:nvSpPr>
        <p:spPr>
          <a:xfrm>
            <a:off x="247454" y="3823190"/>
            <a:ext cx="11781148" cy="2533963"/>
          </a:xfrm>
          <a:prstGeom prst="rect">
            <a:avLst/>
          </a:prstGeom>
          <a:noFill/>
        </p:spPr>
        <p:txBody>
          <a:bodyPr wrap="square">
            <a:spAutoFit/>
          </a:bodyPr>
          <a:lstStyle/>
          <a:p>
            <a:pPr algn="just" fontAlgn="base">
              <a:lnSpc>
                <a:spcPct val="150000"/>
              </a:lnSpc>
            </a:pPr>
            <a:r>
              <a:rPr lang="en-GB" b="0" i="0" dirty="0">
                <a:solidFill>
                  <a:srgbClr val="212121"/>
                </a:solidFill>
                <a:effectLst/>
                <a:latin typeface="Cambria Math" panose="02040503050406030204" pitchFamily="18" charset="0"/>
                <a:ea typeface="Cambria Math" panose="02040503050406030204" pitchFamily="18" charset="0"/>
              </a:rPr>
              <a:t>When people buy green tea, it is evident that they may also buy honey with it. This relationship is depicted as a conditional algorithm, as given below.</a:t>
            </a:r>
          </a:p>
          <a:p>
            <a:pPr algn="just" fontAlgn="base">
              <a:lnSpc>
                <a:spcPct val="150000"/>
              </a:lnSpc>
            </a:pPr>
            <a:r>
              <a:rPr lang="en-GB" b="1" i="0" dirty="0">
                <a:solidFill>
                  <a:srgbClr val="212121"/>
                </a:solidFill>
                <a:effectLst/>
                <a:latin typeface="Cambria Math" panose="02040503050406030204" pitchFamily="18" charset="0"/>
                <a:ea typeface="Cambria Math" panose="02040503050406030204" pitchFamily="18" charset="0"/>
              </a:rPr>
              <a:t>IF {green tea} THEN {honey}</a:t>
            </a:r>
          </a:p>
          <a:p>
            <a:pPr algn="just" fontAlgn="base">
              <a:lnSpc>
                <a:spcPct val="150000"/>
              </a:lnSpc>
            </a:pPr>
            <a:r>
              <a:rPr lang="en-GB" b="0" i="0" dirty="0">
                <a:solidFill>
                  <a:srgbClr val="212121"/>
                </a:solidFill>
                <a:effectLst/>
                <a:latin typeface="Cambria Math" panose="02040503050406030204" pitchFamily="18" charset="0"/>
                <a:ea typeface="Cambria Math" panose="02040503050406030204" pitchFamily="18" charset="0"/>
              </a:rPr>
              <a:t>It represents that items stated on the right are more likely to be ordered with the items on the left side. Market basket analysis in data mining helps us understand that relationship and how helpful it would be to alter our decisions based on the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C12DC1-47A9-8002-3C21-95BF821565BB}"/>
              </a:ext>
            </a:extLst>
          </p:cNvPr>
          <p:cNvSpPr>
            <a:spLocks noGrp="1"/>
          </p:cNvSpPr>
          <p:nvPr>
            <p:ph type="title"/>
          </p:nvPr>
        </p:nvSpPr>
        <p:spPr/>
        <p:txBody>
          <a:bodyPr/>
          <a:lstStyle/>
          <a:p>
            <a:r>
              <a:rPr lang="en-IN" b="1" dirty="0"/>
              <a:t>Frequent Pattern</a:t>
            </a:r>
          </a:p>
        </p:txBody>
      </p:sp>
      <p:sp>
        <p:nvSpPr>
          <p:cNvPr id="3" name="Content Placeholder 2">
            <a:extLst>
              <a:ext uri="{FF2B5EF4-FFF2-40B4-BE49-F238E27FC236}">
                <a16:creationId xmlns="" xmlns:a16="http://schemas.microsoft.com/office/drawing/2014/main" id="{8E76C919-DA28-E00B-910D-FC64FB336E92}"/>
              </a:ext>
            </a:extLst>
          </p:cNvPr>
          <p:cNvSpPr>
            <a:spLocks noGrp="1"/>
          </p:cNvSpPr>
          <p:nvPr>
            <p:ph idx="1"/>
          </p:nvPr>
        </p:nvSpPr>
        <p:spPr/>
        <p:txBody>
          <a:bodyPr/>
          <a:lstStyle/>
          <a:p>
            <a:r>
              <a:rPr lang="en-GB" dirty="0"/>
              <a:t>Frequent patterns are patterns that appear frequently in a data set. Patterns may be item sets, subsequence or substructures. </a:t>
            </a:r>
          </a:p>
          <a:p>
            <a:r>
              <a:rPr lang="en-GB" dirty="0"/>
              <a:t>Example: A set of items, such as Milk &amp; Butter that appear together in a transaction data set. ( Also called Frequent Item set).</a:t>
            </a:r>
          </a:p>
          <a:p>
            <a:r>
              <a:rPr lang="en-GB" dirty="0"/>
              <a:t> • Frequent item set mining leads to the discovery of associations and correlations among items in large transactional (or) relational data sets. </a:t>
            </a:r>
          </a:p>
          <a:p>
            <a:r>
              <a:rPr lang="en-GB" dirty="0"/>
              <a:t>• This helps in many business decision- making processes like </a:t>
            </a:r>
            <a:r>
              <a:rPr lang="en-GB" dirty="0" err="1"/>
              <a:t>Catalog</a:t>
            </a:r>
            <a:r>
              <a:rPr lang="en-GB" dirty="0"/>
              <a:t> design, and customer shopping </a:t>
            </a:r>
            <a:r>
              <a:rPr lang="en-GB" dirty="0" err="1"/>
              <a:t>behavior</a:t>
            </a:r>
            <a:r>
              <a:rPr lang="en-GB" dirty="0"/>
              <a:t> analysis, etc.</a:t>
            </a:r>
            <a:endParaRPr lang="en-IN" dirty="0"/>
          </a:p>
        </p:txBody>
      </p:sp>
    </p:spTree>
    <p:extLst>
      <p:ext uri="{BB962C8B-B14F-4D97-AF65-F5344CB8AC3E}">
        <p14:creationId xmlns:p14="http://schemas.microsoft.com/office/powerpoint/2010/main" val="34554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7" name="Rectangle 5">
            <a:extLst>
              <a:ext uri="{FF2B5EF4-FFF2-40B4-BE49-F238E27FC236}">
                <a16:creationId xmlns="" xmlns:a16="http://schemas.microsoft.com/office/drawing/2014/main" id="{66E196DB-9AE9-9575-1C4D-90844B63ACA0}"/>
              </a:ext>
            </a:extLst>
          </p:cNvPr>
          <p:cNvSpPr>
            <a:spLocks noGrp="1" noChangeArrowheads="1"/>
          </p:cNvSpPr>
          <p:nvPr>
            <p:ph type="title"/>
          </p:nvPr>
        </p:nvSpPr>
        <p:spPr bwMode="auto">
          <a:xfrm>
            <a:off x="2233613" y="785814"/>
            <a:ext cx="7720012" cy="7572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a:solidFill>
                  <a:schemeClr val="bg1"/>
                </a:solidFill>
                <a:effectLst>
                  <a:outerShdw blurRad="38100" dist="38100" dir="2700000" algn="tl">
                    <a:srgbClr val="C0C0C0"/>
                  </a:outerShdw>
                </a:effectLst>
              </a:rPr>
              <a:t>Association Rules: Basics</a:t>
            </a:r>
            <a:endParaRPr lang="en-US" altLang="en-US" sz="6600" b="1">
              <a:solidFill>
                <a:schemeClr val="bg1"/>
              </a:solidFill>
              <a:effectLst>
                <a:outerShdw blurRad="38100" dist="38100" dir="2700000" algn="tl">
                  <a:srgbClr val="C0C0C0"/>
                </a:outerShdw>
              </a:effectLst>
            </a:endParaRPr>
          </a:p>
        </p:txBody>
      </p:sp>
      <p:sp>
        <p:nvSpPr>
          <p:cNvPr id="264195" name="Rectangle 3">
            <a:extLst>
              <a:ext uri="{FF2B5EF4-FFF2-40B4-BE49-F238E27FC236}">
                <a16:creationId xmlns="" xmlns:a16="http://schemas.microsoft.com/office/drawing/2014/main" id="{03FADD53-7782-1962-38F0-EC3341D40520}"/>
              </a:ext>
            </a:extLst>
          </p:cNvPr>
          <p:cNvSpPr>
            <a:spLocks noGrp="1" noChangeArrowheads="1"/>
          </p:cNvSpPr>
          <p:nvPr>
            <p:ph idx="1"/>
          </p:nvPr>
        </p:nvSpPr>
        <p:spPr>
          <a:xfrm>
            <a:off x="1197204" y="1892300"/>
            <a:ext cx="9964132" cy="4114800"/>
          </a:xfrm>
        </p:spPr>
        <p:txBody>
          <a:bodyPr/>
          <a:lstStyle/>
          <a:p>
            <a:pPr>
              <a:spcBef>
                <a:spcPct val="40000"/>
              </a:spcBef>
            </a:pPr>
            <a:r>
              <a:rPr lang="en-US" altLang="en-US" sz="2400" b="1" dirty="0">
                <a:effectLst>
                  <a:outerShdw blurRad="38100" dist="38100" dir="2700000" algn="tl">
                    <a:srgbClr val="C0C0C0"/>
                  </a:outerShdw>
                </a:effectLst>
              </a:rPr>
              <a:t>Typical representation formats for association rules:</a:t>
            </a:r>
            <a:endParaRPr lang="en-US" altLang="en-US" sz="2400" dirty="0">
              <a:sym typeface="Symbol" panose="05050102010706020507" pitchFamily="18" charset="2"/>
            </a:endParaRPr>
          </a:p>
          <a:p>
            <a:pPr lvl="1"/>
            <a:endParaRPr lang="en-US" altLang="en-US" sz="2000" dirty="0">
              <a:sym typeface="Symbol" panose="05050102010706020507" pitchFamily="18" charset="2"/>
            </a:endParaRPr>
          </a:p>
          <a:p>
            <a:pPr lvl="1"/>
            <a:r>
              <a:rPr lang="en-US" altLang="en-US" sz="2000" dirty="0">
                <a:sym typeface="Symbol" panose="05050102010706020507" pitchFamily="18" charset="2"/>
              </a:rPr>
              <a:t>Green Tea  Honey[0.5%, 60%]</a:t>
            </a:r>
          </a:p>
          <a:p>
            <a:pPr lvl="1"/>
            <a:r>
              <a:rPr lang="en-US" altLang="en-US" sz="2000" dirty="0"/>
              <a:t>buys: Green Tea </a:t>
            </a:r>
            <a:r>
              <a:rPr lang="en-US" altLang="en-US" sz="2000" dirty="0">
                <a:sym typeface="Symbol" panose="05050102010706020507" pitchFamily="18" charset="2"/>
              </a:rPr>
              <a:t> buys: Honey [0.5%, 60%]</a:t>
            </a:r>
          </a:p>
          <a:p>
            <a:pPr lvl="1"/>
            <a:endParaRPr lang="en-US" altLang="en-US" sz="2000" dirty="0">
              <a:sym typeface="Symbol" panose="05050102010706020507" pitchFamily="18" charset="2"/>
            </a:endParaRPr>
          </a:p>
          <a:p>
            <a:pPr lvl="1"/>
            <a:r>
              <a:rPr lang="en-US" altLang="en-US" sz="2000" dirty="0">
                <a:sym typeface="Symbol" panose="05050102010706020507" pitchFamily="18" charset="2"/>
              </a:rPr>
              <a:t>Green Tea and Honey are bought together in 0.5% of the rows in the database."</a:t>
            </a:r>
            <a:endParaRPr lang="en-US" altLang="en-US" sz="2000" dirty="0"/>
          </a:p>
          <a:p>
            <a:pPr lvl="1"/>
            <a:r>
              <a:rPr lang="en-US" altLang="en-US" sz="2000" dirty="0">
                <a:sym typeface="Symbol" panose="05050102010706020507" pitchFamily="18" charset="2"/>
              </a:rPr>
              <a:t>"</a:t>
            </a:r>
            <a:r>
              <a:rPr lang="en-US" altLang="en-US" sz="2000" b="1" dirty="0">
                <a:sym typeface="Symbol" panose="05050102010706020507" pitchFamily="18" charset="2"/>
              </a:rPr>
              <a:t>IF</a:t>
            </a:r>
            <a:r>
              <a:rPr lang="en-US" altLang="en-US" sz="2000" dirty="0">
                <a:sym typeface="Symbol" panose="05050102010706020507" pitchFamily="18" charset="2"/>
              </a:rPr>
              <a:t> buys Green Tea , </a:t>
            </a:r>
            <a:r>
              <a:rPr lang="en-US" altLang="en-US" sz="2000" b="1" dirty="0">
                <a:sym typeface="Symbol" panose="05050102010706020507" pitchFamily="18" charset="2"/>
              </a:rPr>
              <a:t>THEN</a:t>
            </a:r>
            <a:r>
              <a:rPr lang="en-US" altLang="en-US" sz="2000" dirty="0">
                <a:sym typeface="Symbol" panose="05050102010706020507" pitchFamily="18" charset="2"/>
              </a:rPr>
              <a:t> buys Honey in 60% of the cases. </a:t>
            </a:r>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Effect transition="in" filter="dissolve">
                                      <p:cBhvr>
                                        <p:cTn id="7" dur="500"/>
                                        <p:tgtEl>
                                          <p:spTgt spid="26419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4195">
                                            <p:txEl>
                                              <p:pRg st="2" end="2"/>
                                            </p:txEl>
                                          </p:spTgt>
                                        </p:tgtEl>
                                        <p:attrNameLst>
                                          <p:attrName>style.visibility</p:attrName>
                                        </p:attrNameLst>
                                      </p:cBhvr>
                                      <p:to>
                                        <p:strVal val="visible"/>
                                      </p:to>
                                    </p:set>
                                    <p:animEffect transition="in" filter="dissolve">
                                      <p:cBhvr>
                                        <p:cTn id="10" dur="500"/>
                                        <p:tgtEl>
                                          <p:spTgt spid="264195">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4195">
                                            <p:txEl>
                                              <p:pRg st="3" end="3"/>
                                            </p:txEl>
                                          </p:spTgt>
                                        </p:tgtEl>
                                        <p:attrNameLst>
                                          <p:attrName>style.visibility</p:attrName>
                                        </p:attrNameLst>
                                      </p:cBhvr>
                                      <p:to>
                                        <p:strVal val="visible"/>
                                      </p:to>
                                    </p:set>
                                    <p:animEffect transition="in" filter="dissolve">
                                      <p:cBhvr>
                                        <p:cTn id="13" dur="500"/>
                                        <p:tgtEl>
                                          <p:spTgt spid="264195">
                                            <p:txEl>
                                              <p:pRg st="3" end="3"/>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4195">
                                            <p:txEl>
                                              <p:pRg st="5" end="5"/>
                                            </p:txEl>
                                          </p:spTgt>
                                        </p:tgtEl>
                                        <p:attrNameLst>
                                          <p:attrName>style.visibility</p:attrName>
                                        </p:attrNameLst>
                                      </p:cBhvr>
                                      <p:to>
                                        <p:strVal val="visible"/>
                                      </p:to>
                                    </p:set>
                                    <p:animEffect transition="in" filter="dissolve">
                                      <p:cBhvr>
                                        <p:cTn id="16" dur="500"/>
                                        <p:tgtEl>
                                          <p:spTgt spid="264195">
                                            <p:txEl>
                                              <p:pRg st="5" end="5"/>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64195">
                                            <p:txEl>
                                              <p:pRg st="6" end="6"/>
                                            </p:txEl>
                                          </p:spTgt>
                                        </p:tgtEl>
                                        <p:attrNameLst>
                                          <p:attrName>style.visibility</p:attrName>
                                        </p:attrNameLst>
                                      </p:cBhvr>
                                      <p:to>
                                        <p:strVal val="visible"/>
                                      </p:to>
                                    </p:set>
                                    <p:animEffect transition="in" filter="dissolve">
                                      <p:cBhvr>
                                        <p:cTn id="19" dur="500"/>
                                        <p:tgtEl>
                                          <p:spTgt spid="264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autoUpdateAnimBg="0" advAuto="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1" name="Rectangle 3">
            <a:extLst>
              <a:ext uri="{FF2B5EF4-FFF2-40B4-BE49-F238E27FC236}">
                <a16:creationId xmlns="" xmlns:a16="http://schemas.microsoft.com/office/drawing/2014/main" id="{5CE33FBE-080A-07AD-C75E-CFD00DFB2FAF}"/>
              </a:ext>
            </a:extLst>
          </p:cNvPr>
          <p:cNvSpPr>
            <a:spLocks noGrp="1" noChangeArrowheads="1"/>
          </p:cNvSpPr>
          <p:nvPr>
            <p:ph type="title"/>
          </p:nvPr>
        </p:nvSpPr>
        <p:spPr bwMode="auto">
          <a:xfrm>
            <a:off x="2233613" y="785814"/>
            <a:ext cx="7720012" cy="7572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a:solidFill>
                  <a:schemeClr val="bg1"/>
                </a:solidFill>
                <a:effectLst>
                  <a:outerShdw blurRad="38100" dist="38100" dir="2700000" algn="tl">
                    <a:srgbClr val="C0C0C0"/>
                  </a:outerShdw>
                </a:effectLst>
              </a:rPr>
              <a:t>Association Rules: Basics</a:t>
            </a:r>
            <a:endParaRPr lang="en-US" altLang="en-US" sz="6600" b="1">
              <a:solidFill>
                <a:schemeClr val="bg1"/>
              </a:solidFill>
              <a:effectLst>
                <a:outerShdw blurRad="38100" dist="38100" dir="2700000" algn="tl">
                  <a:srgbClr val="C0C0C0"/>
                </a:outerShdw>
              </a:effectLst>
            </a:endParaRPr>
          </a:p>
        </p:txBody>
      </p:sp>
      <p:sp>
        <p:nvSpPr>
          <p:cNvPr id="268290" name="Rectangle 2">
            <a:extLst>
              <a:ext uri="{FF2B5EF4-FFF2-40B4-BE49-F238E27FC236}">
                <a16:creationId xmlns="" xmlns:a16="http://schemas.microsoft.com/office/drawing/2014/main" id="{FC1F6CB2-3C35-571A-3FFB-57E4320BCD46}"/>
              </a:ext>
            </a:extLst>
          </p:cNvPr>
          <p:cNvSpPr>
            <a:spLocks noGrp="1" noChangeArrowheads="1"/>
          </p:cNvSpPr>
          <p:nvPr>
            <p:ph idx="1"/>
          </p:nvPr>
        </p:nvSpPr>
        <p:spPr>
          <a:xfrm>
            <a:off x="2219556" y="1963739"/>
            <a:ext cx="4454951" cy="579438"/>
          </a:xfrm>
        </p:spPr>
        <p:txBody>
          <a:bodyPr>
            <a:normAutofit/>
          </a:bodyPr>
          <a:lstStyle/>
          <a:p>
            <a:pPr>
              <a:buFontTx/>
              <a:buNone/>
            </a:pPr>
            <a:r>
              <a:rPr lang="en-US" altLang="en-US" sz="2400" dirty="0">
                <a:sym typeface="Symbol" panose="05050102010706020507" pitchFamily="18" charset="2"/>
              </a:rPr>
              <a:t>Green Tea  Honey [0.5%, 60%]</a:t>
            </a:r>
          </a:p>
          <a:p>
            <a:pPr marL="819150" lvl="1"/>
            <a:endParaRPr lang="en-US" altLang="en-US" sz="2000" dirty="0">
              <a:sym typeface="Symbol" panose="05050102010706020507" pitchFamily="18" charset="2"/>
            </a:endParaRPr>
          </a:p>
          <a:p>
            <a:endParaRPr lang="en-US" altLang="en-US" sz="2400" dirty="0">
              <a:sym typeface="Symbol" panose="05050102010706020507" pitchFamily="18" charset="2"/>
            </a:endParaRPr>
          </a:p>
          <a:p>
            <a:endParaRPr lang="en-US" altLang="en-US" sz="2400" dirty="0">
              <a:sym typeface="Symbol" panose="05050102010706020507" pitchFamily="18" charset="2"/>
            </a:endParaRPr>
          </a:p>
          <a:p>
            <a:endParaRPr lang="en-US" altLang="en-US" sz="2400" dirty="0">
              <a:sym typeface="Symbol" panose="05050102010706020507" pitchFamily="18" charset="2"/>
            </a:endParaRPr>
          </a:p>
        </p:txBody>
      </p:sp>
      <p:sp>
        <p:nvSpPr>
          <p:cNvPr id="268292" name="Rectangle 4">
            <a:extLst>
              <a:ext uri="{FF2B5EF4-FFF2-40B4-BE49-F238E27FC236}">
                <a16:creationId xmlns="" xmlns:a16="http://schemas.microsoft.com/office/drawing/2014/main" id="{6663004B-A6D3-548E-42BD-6B63B3964322}"/>
              </a:ext>
            </a:extLst>
          </p:cNvPr>
          <p:cNvSpPr>
            <a:spLocks noChangeArrowheads="1"/>
          </p:cNvSpPr>
          <p:nvPr/>
        </p:nvSpPr>
        <p:spPr bwMode="auto">
          <a:xfrm>
            <a:off x="2200276" y="3657600"/>
            <a:ext cx="7758113" cy="250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spcBef>
                <a:spcPct val="30000"/>
              </a:spcBef>
              <a:buFontTx/>
              <a:buChar char="1"/>
            </a:pPr>
            <a:r>
              <a:rPr lang="en-US" altLang="en-US" sz="2400" b="1" dirty="0">
                <a:effectLst>
                  <a:outerShdw blurRad="38100" dist="38100" dir="2700000" algn="tl">
                    <a:srgbClr val="C0C0C0"/>
                  </a:outerShdw>
                </a:effectLst>
                <a:sym typeface="Symbol" panose="05050102010706020507" pitchFamily="18" charset="2"/>
              </a:rPr>
              <a:t>Antecedent</a:t>
            </a:r>
            <a:r>
              <a:rPr lang="en-US" altLang="en-US" sz="2400" dirty="0">
                <a:sym typeface="Symbol" panose="05050102010706020507" pitchFamily="18" charset="2"/>
              </a:rPr>
              <a:t>, left-hand side (LHS), body</a:t>
            </a:r>
          </a:p>
          <a:p>
            <a:pPr>
              <a:lnSpc>
                <a:spcPct val="90000"/>
              </a:lnSpc>
              <a:spcBef>
                <a:spcPct val="30000"/>
              </a:spcBef>
              <a:buFontTx/>
              <a:buChar char="2"/>
            </a:pPr>
            <a:r>
              <a:rPr lang="en-US" altLang="en-US" sz="2400" b="1" dirty="0">
                <a:effectLst>
                  <a:outerShdw blurRad="38100" dist="38100" dir="2700000" algn="tl">
                    <a:srgbClr val="C0C0C0"/>
                  </a:outerShdw>
                </a:effectLst>
                <a:sym typeface="Symbol" panose="05050102010706020507" pitchFamily="18" charset="2"/>
              </a:rPr>
              <a:t>Consequent</a:t>
            </a:r>
            <a:r>
              <a:rPr lang="en-US" altLang="en-US" sz="2400" dirty="0">
                <a:sym typeface="Symbol" panose="05050102010706020507" pitchFamily="18" charset="2"/>
              </a:rPr>
              <a:t>, right-hand side (RHS), head</a:t>
            </a:r>
          </a:p>
          <a:p>
            <a:pPr>
              <a:lnSpc>
                <a:spcPct val="90000"/>
              </a:lnSpc>
              <a:spcBef>
                <a:spcPct val="30000"/>
              </a:spcBef>
              <a:buFontTx/>
              <a:buChar char="3"/>
            </a:pPr>
            <a:r>
              <a:rPr lang="en-US" altLang="en-US" sz="2400" b="1" dirty="0">
                <a:effectLst>
                  <a:outerShdw blurRad="38100" dist="38100" dir="2700000" algn="tl">
                    <a:srgbClr val="C0C0C0"/>
                  </a:outerShdw>
                </a:effectLst>
                <a:sym typeface="Symbol" panose="05050102010706020507" pitchFamily="18" charset="2"/>
              </a:rPr>
              <a:t>Support</a:t>
            </a:r>
            <a:r>
              <a:rPr lang="en-US" altLang="en-US" sz="2400" dirty="0">
                <a:sym typeface="Symbol" panose="05050102010706020507" pitchFamily="18" charset="2"/>
              </a:rPr>
              <a:t>, frequency ("in how big part of the data the things in left- and right-hand sides occur together")</a:t>
            </a:r>
          </a:p>
          <a:p>
            <a:pPr>
              <a:lnSpc>
                <a:spcPct val="90000"/>
              </a:lnSpc>
              <a:spcBef>
                <a:spcPct val="30000"/>
              </a:spcBef>
              <a:buFontTx/>
              <a:buChar char="4"/>
            </a:pPr>
            <a:r>
              <a:rPr lang="en-US" altLang="en-US" sz="2400" b="1" dirty="0">
                <a:effectLst>
                  <a:outerShdw blurRad="38100" dist="38100" dir="2700000" algn="tl">
                    <a:srgbClr val="C0C0C0"/>
                  </a:outerShdw>
                </a:effectLst>
                <a:sym typeface="Symbol" panose="05050102010706020507" pitchFamily="18" charset="2"/>
              </a:rPr>
              <a:t>Confidence</a:t>
            </a:r>
            <a:r>
              <a:rPr lang="en-US" altLang="en-US" sz="2400" dirty="0">
                <a:sym typeface="Symbol" panose="05050102010706020507" pitchFamily="18" charset="2"/>
              </a:rPr>
              <a:t>, strength ("if the left-hand side occurs, how likely the right-hand side occurs")</a:t>
            </a:r>
          </a:p>
        </p:txBody>
      </p:sp>
      <p:sp>
        <p:nvSpPr>
          <p:cNvPr id="268293" name="Rectangle 5">
            <a:extLst>
              <a:ext uri="{FF2B5EF4-FFF2-40B4-BE49-F238E27FC236}">
                <a16:creationId xmlns="" xmlns:a16="http://schemas.microsoft.com/office/drawing/2014/main" id="{7EB75232-9B92-7C6E-7724-1DC271A2349C}"/>
              </a:ext>
            </a:extLst>
          </p:cNvPr>
          <p:cNvSpPr>
            <a:spLocks noChangeArrowheads="1"/>
          </p:cNvSpPr>
          <p:nvPr/>
        </p:nvSpPr>
        <p:spPr bwMode="auto">
          <a:xfrm>
            <a:off x="7231063" y="2130426"/>
            <a:ext cx="2095445" cy="1089529"/>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en-US" dirty="0">
                <a:solidFill>
                  <a:schemeClr val="tx1"/>
                </a:solidFill>
                <a:sym typeface="Symbol" panose="05050102010706020507" pitchFamily="18" charset="2"/>
              </a:rPr>
              <a:t>"</a:t>
            </a:r>
            <a:r>
              <a:rPr lang="en-US" altLang="en-US" b="1" dirty="0">
                <a:solidFill>
                  <a:schemeClr val="tx1"/>
                </a:solidFill>
                <a:sym typeface="Symbol" panose="05050102010706020507" pitchFamily="18" charset="2"/>
              </a:rPr>
              <a:t>IF</a:t>
            </a:r>
            <a:r>
              <a:rPr lang="en-US" altLang="en-US" dirty="0">
                <a:solidFill>
                  <a:schemeClr val="tx1"/>
                </a:solidFill>
                <a:sym typeface="Symbol" panose="05050102010706020507" pitchFamily="18" charset="2"/>
              </a:rPr>
              <a:t> buys </a:t>
            </a:r>
            <a:r>
              <a:rPr lang="en-US" altLang="en-US" dirty="0">
                <a:sym typeface="Symbol" panose="05050102010706020507" pitchFamily="18" charset="2"/>
              </a:rPr>
              <a:t>Green Tea </a:t>
            </a:r>
            <a:r>
              <a:rPr lang="en-US" altLang="en-US" dirty="0">
                <a:solidFill>
                  <a:schemeClr val="tx1"/>
                </a:solidFill>
                <a:sym typeface="Symbol" panose="05050102010706020507" pitchFamily="18" charset="2"/>
              </a:rPr>
              <a:t>, </a:t>
            </a:r>
          </a:p>
          <a:p>
            <a:pPr>
              <a:lnSpc>
                <a:spcPct val="90000"/>
              </a:lnSpc>
            </a:pPr>
            <a:r>
              <a:rPr lang="en-US" altLang="en-US" b="1" dirty="0">
                <a:solidFill>
                  <a:schemeClr val="tx1"/>
                </a:solidFill>
                <a:sym typeface="Symbol" panose="05050102010706020507" pitchFamily="18" charset="2"/>
              </a:rPr>
              <a:t>THEN</a:t>
            </a:r>
            <a:r>
              <a:rPr lang="en-US" altLang="en-US" dirty="0">
                <a:solidFill>
                  <a:schemeClr val="tx1"/>
                </a:solidFill>
                <a:sym typeface="Symbol" panose="05050102010706020507" pitchFamily="18" charset="2"/>
              </a:rPr>
              <a:t> buys </a:t>
            </a:r>
            <a:r>
              <a:rPr lang="en-US" altLang="en-US" dirty="0">
                <a:sym typeface="Symbol" panose="05050102010706020507" pitchFamily="18" charset="2"/>
              </a:rPr>
              <a:t>Honey</a:t>
            </a:r>
            <a:endParaRPr lang="en-US" altLang="en-US" dirty="0">
              <a:solidFill>
                <a:schemeClr val="tx1"/>
              </a:solidFill>
              <a:sym typeface="Symbol" panose="05050102010706020507" pitchFamily="18" charset="2"/>
            </a:endParaRPr>
          </a:p>
          <a:p>
            <a:pPr>
              <a:lnSpc>
                <a:spcPct val="90000"/>
              </a:lnSpc>
            </a:pPr>
            <a:r>
              <a:rPr lang="en-US" altLang="en-US" dirty="0">
                <a:solidFill>
                  <a:schemeClr val="tx1"/>
                </a:solidFill>
                <a:sym typeface="Symbol" panose="05050102010706020507" pitchFamily="18" charset="2"/>
              </a:rPr>
              <a:t>in 60% of the cases</a:t>
            </a:r>
          </a:p>
          <a:p>
            <a:pPr>
              <a:lnSpc>
                <a:spcPct val="90000"/>
              </a:lnSpc>
            </a:pPr>
            <a:r>
              <a:rPr lang="en-US" altLang="en-US" dirty="0">
                <a:solidFill>
                  <a:schemeClr val="tx1"/>
                </a:solidFill>
                <a:sym typeface="Symbol" panose="05050102010706020507" pitchFamily="18" charset="2"/>
              </a:rPr>
              <a:t>in 0.5% of the rows"</a:t>
            </a:r>
            <a:endParaRPr lang="en-US" altLang="en-US" sz="1800" dirty="0">
              <a:solidFill>
                <a:schemeClr val="tx1"/>
              </a:solidFill>
              <a:sym typeface="Symbol" panose="05050102010706020507" pitchFamily="18" charset="2"/>
            </a:endParaRPr>
          </a:p>
        </p:txBody>
      </p:sp>
      <p:grpSp>
        <p:nvGrpSpPr>
          <p:cNvPr id="268310" name="Group 22">
            <a:extLst>
              <a:ext uri="{FF2B5EF4-FFF2-40B4-BE49-F238E27FC236}">
                <a16:creationId xmlns="" xmlns:a16="http://schemas.microsoft.com/office/drawing/2014/main" id="{E10F5DC7-74A0-2E2E-984D-60C77EF52C05}"/>
              </a:ext>
            </a:extLst>
          </p:cNvPr>
          <p:cNvGrpSpPr>
            <a:grpSpLocks/>
          </p:cNvGrpSpPr>
          <p:nvPr/>
        </p:nvGrpSpPr>
        <p:grpSpPr bwMode="auto">
          <a:xfrm>
            <a:off x="2338865" y="1927192"/>
            <a:ext cx="1135062" cy="1346267"/>
            <a:chOff x="403" y="1274"/>
            <a:chExt cx="715" cy="729"/>
          </a:xfrm>
        </p:grpSpPr>
        <p:sp>
          <p:nvSpPr>
            <p:cNvPr id="268294" name="Text Box 6">
              <a:extLst>
                <a:ext uri="{FF2B5EF4-FFF2-40B4-BE49-F238E27FC236}">
                  <a16:creationId xmlns="" xmlns:a16="http://schemas.microsoft.com/office/drawing/2014/main" id="{50F963D8-7FAA-C4D2-BA34-51F3FEF07E9A}"/>
                </a:ext>
              </a:extLst>
            </p:cNvPr>
            <p:cNvSpPr txBox="1">
              <a:spLocks noChangeArrowheads="1"/>
            </p:cNvSpPr>
            <p:nvPr/>
          </p:nvSpPr>
          <p:spPr bwMode="auto">
            <a:xfrm>
              <a:off x="684" y="171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268299" name="Oval 11">
              <a:extLst>
                <a:ext uri="{FF2B5EF4-FFF2-40B4-BE49-F238E27FC236}">
                  <a16:creationId xmlns="" xmlns:a16="http://schemas.microsoft.com/office/drawing/2014/main" id="{09B2B4DF-4139-FD24-A099-50EF909232C1}"/>
                </a:ext>
              </a:extLst>
            </p:cNvPr>
            <p:cNvSpPr>
              <a:spLocks noChangeArrowheads="1"/>
            </p:cNvSpPr>
            <p:nvPr/>
          </p:nvSpPr>
          <p:spPr bwMode="auto">
            <a:xfrm>
              <a:off x="403" y="1274"/>
              <a:ext cx="715" cy="271"/>
            </a:xfrm>
            <a:prstGeom prst="ellipse">
              <a:avLst/>
            </a:prstGeom>
            <a:noFill/>
            <a:ln w="38100">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8303" name="Line 15">
              <a:extLst>
                <a:ext uri="{FF2B5EF4-FFF2-40B4-BE49-F238E27FC236}">
                  <a16:creationId xmlns="" xmlns:a16="http://schemas.microsoft.com/office/drawing/2014/main" id="{27AC9A6F-2012-F1A2-7D3D-9B1024DCBC40}"/>
                </a:ext>
              </a:extLst>
            </p:cNvPr>
            <p:cNvSpPr>
              <a:spLocks noChangeShapeType="1"/>
            </p:cNvSpPr>
            <p:nvPr/>
          </p:nvSpPr>
          <p:spPr bwMode="auto">
            <a:xfrm>
              <a:off x="797" y="1542"/>
              <a:ext cx="0" cy="231"/>
            </a:xfrm>
            <a:prstGeom prst="line">
              <a:avLst/>
            </a:prstGeom>
            <a:noFill/>
            <a:ln w="381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8311" name="Group 23">
            <a:extLst>
              <a:ext uri="{FF2B5EF4-FFF2-40B4-BE49-F238E27FC236}">
                <a16:creationId xmlns="" xmlns:a16="http://schemas.microsoft.com/office/drawing/2014/main" id="{3EAFD8FC-EF1C-48CD-3FAA-95A7F262ADE4}"/>
              </a:ext>
            </a:extLst>
          </p:cNvPr>
          <p:cNvGrpSpPr>
            <a:grpSpLocks/>
          </p:cNvGrpSpPr>
          <p:nvPr/>
        </p:nvGrpSpPr>
        <p:grpSpPr bwMode="auto">
          <a:xfrm>
            <a:off x="4031278" y="1958181"/>
            <a:ext cx="757237" cy="1162050"/>
            <a:chOff x="1259" y="1271"/>
            <a:chExt cx="477" cy="732"/>
          </a:xfrm>
        </p:grpSpPr>
        <p:sp>
          <p:nvSpPr>
            <p:cNvPr id="268295" name="Text Box 7">
              <a:extLst>
                <a:ext uri="{FF2B5EF4-FFF2-40B4-BE49-F238E27FC236}">
                  <a16:creationId xmlns="" xmlns:a16="http://schemas.microsoft.com/office/drawing/2014/main" id="{9946CB98-E774-80F0-97AF-FE1AD75C9EDC}"/>
                </a:ext>
              </a:extLst>
            </p:cNvPr>
            <p:cNvSpPr txBox="1">
              <a:spLocks noChangeArrowheads="1"/>
            </p:cNvSpPr>
            <p:nvPr/>
          </p:nvSpPr>
          <p:spPr bwMode="auto">
            <a:xfrm>
              <a:off x="1388" y="171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a:t>
              </a:r>
            </a:p>
          </p:txBody>
        </p:sp>
        <p:sp>
          <p:nvSpPr>
            <p:cNvPr id="268300" name="Oval 12">
              <a:extLst>
                <a:ext uri="{FF2B5EF4-FFF2-40B4-BE49-F238E27FC236}">
                  <a16:creationId xmlns="" xmlns:a16="http://schemas.microsoft.com/office/drawing/2014/main" id="{345741F4-00D0-E1B8-75AC-8519000F0E03}"/>
                </a:ext>
              </a:extLst>
            </p:cNvPr>
            <p:cNvSpPr>
              <a:spLocks noChangeArrowheads="1"/>
            </p:cNvSpPr>
            <p:nvPr/>
          </p:nvSpPr>
          <p:spPr bwMode="auto">
            <a:xfrm>
              <a:off x="1259" y="1271"/>
              <a:ext cx="477" cy="271"/>
            </a:xfrm>
            <a:prstGeom prst="ellipse">
              <a:avLst/>
            </a:prstGeom>
            <a:noFill/>
            <a:ln w="38100">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8305" name="Line 17">
              <a:extLst>
                <a:ext uri="{FF2B5EF4-FFF2-40B4-BE49-F238E27FC236}">
                  <a16:creationId xmlns="" xmlns:a16="http://schemas.microsoft.com/office/drawing/2014/main" id="{3F17C9E4-5963-0442-AC9F-2CDD55BCA1F9}"/>
                </a:ext>
              </a:extLst>
            </p:cNvPr>
            <p:cNvSpPr>
              <a:spLocks noChangeShapeType="1"/>
            </p:cNvSpPr>
            <p:nvPr/>
          </p:nvSpPr>
          <p:spPr bwMode="auto">
            <a:xfrm>
              <a:off x="1496" y="1542"/>
              <a:ext cx="0" cy="231"/>
            </a:xfrm>
            <a:prstGeom prst="line">
              <a:avLst/>
            </a:prstGeom>
            <a:noFill/>
            <a:ln w="381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8312" name="Group 24">
            <a:extLst>
              <a:ext uri="{FF2B5EF4-FFF2-40B4-BE49-F238E27FC236}">
                <a16:creationId xmlns="" xmlns:a16="http://schemas.microsoft.com/office/drawing/2014/main" id="{C524F8AD-6E5B-4F47-1107-72C6453A5804}"/>
              </a:ext>
            </a:extLst>
          </p:cNvPr>
          <p:cNvGrpSpPr>
            <a:grpSpLocks/>
          </p:cNvGrpSpPr>
          <p:nvPr/>
        </p:nvGrpSpPr>
        <p:grpSpPr bwMode="auto">
          <a:xfrm>
            <a:off x="4868882" y="1958181"/>
            <a:ext cx="757237" cy="1152525"/>
            <a:chOff x="1675" y="1277"/>
            <a:chExt cx="477" cy="726"/>
          </a:xfrm>
        </p:grpSpPr>
        <p:sp>
          <p:nvSpPr>
            <p:cNvPr id="268296" name="Text Box 8">
              <a:extLst>
                <a:ext uri="{FF2B5EF4-FFF2-40B4-BE49-F238E27FC236}">
                  <a16:creationId xmlns="" xmlns:a16="http://schemas.microsoft.com/office/drawing/2014/main" id="{05B45AE7-29DB-9E9D-4A4D-785B9275A348}"/>
                </a:ext>
              </a:extLst>
            </p:cNvPr>
            <p:cNvSpPr txBox="1">
              <a:spLocks noChangeArrowheads="1"/>
            </p:cNvSpPr>
            <p:nvPr/>
          </p:nvSpPr>
          <p:spPr bwMode="auto">
            <a:xfrm>
              <a:off x="1844" y="171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3</a:t>
              </a:r>
            </a:p>
          </p:txBody>
        </p:sp>
        <p:sp>
          <p:nvSpPr>
            <p:cNvPr id="268301" name="Oval 13">
              <a:extLst>
                <a:ext uri="{FF2B5EF4-FFF2-40B4-BE49-F238E27FC236}">
                  <a16:creationId xmlns="" xmlns:a16="http://schemas.microsoft.com/office/drawing/2014/main" id="{0887BCA1-8E04-F117-6F3B-B250454C760D}"/>
                </a:ext>
              </a:extLst>
            </p:cNvPr>
            <p:cNvSpPr>
              <a:spLocks noChangeArrowheads="1"/>
            </p:cNvSpPr>
            <p:nvPr/>
          </p:nvSpPr>
          <p:spPr bwMode="auto">
            <a:xfrm>
              <a:off x="1675" y="1277"/>
              <a:ext cx="477" cy="271"/>
            </a:xfrm>
            <a:prstGeom prst="ellipse">
              <a:avLst/>
            </a:prstGeom>
            <a:noFill/>
            <a:ln w="38100">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8307" name="Line 19">
              <a:extLst>
                <a:ext uri="{FF2B5EF4-FFF2-40B4-BE49-F238E27FC236}">
                  <a16:creationId xmlns="" xmlns:a16="http://schemas.microsoft.com/office/drawing/2014/main" id="{7D9F69BE-6699-31A9-5C42-895D4709626B}"/>
                </a:ext>
              </a:extLst>
            </p:cNvPr>
            <p:cNvSpPr>
              <a:spLocks noChangeShapeType="1"/>
            </p:cNvSpPr>
            <p:nvPr/>
          </p:nvSpPr>
          <p:spPr bwMode="auto">
            <a:xfrm>
              <a:off x="1948" y="1542"/>
              <a:ext cx="0" cy="238"/>
            </a:xfrm>
            <a:prstGeom prst="line">
              <a:avLst/>
            </a:prstGeom>
            <a:noFill/>
            <a:ln w="381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8313" name="Group 25">
            <a:extLst>
              <a:ext uri="{FF2B5EF4-FFF2-40B4-BE49-F238E27FC236}">
                <a16:creationId xmlns="" xmlns:a16="http://schemas.microsoft.com/office/drawing/2014/main" id="{A2199E1B-623B-8292-E65B-3BFB6E9594D5}"/>
              </a:ext>
            </a:extLst>
          </p:cNvPr>
          <p:cNvGrpSpPr>
            <a:grpSpLocks/>
          </p:cNvGrpSpPr>
          <p:nvPr/>
        </p:nvGrpSpPr>
        <p:grpSpPr bwMode="auto">
          <a:xfrm>
            <a:off x="5599926" y="1958181"/>
            <a:ext cx="757238" cy="1169988"/>
            <a:chOff x="2174" y="1266"/>
            <a:chExt cx="477" cy="737"/>
          </a:xfrm>
        </p:grpSpPr>
        <p:sp>
          <p:nvSpPr>
            <p:cNvPr id="268297" name="Text Box 9">
              <a:extLst>
                <a:ext uri="{FF2B5EF4-FFF2-40B4-BE49-F238E27FC236}">
                  <a16:creationId xmlns="" xmlns:a16="http://schemas.microsoft.com/office/drawing/2014/main" id="{B42C87D7-5182-D3E0-62CF-99A534AED549}"/>
                </a:ext>
              </a:extLst>
            </p:cNvPr>
            <p:cNvSpPr txBox="1">
              <a:spLocks noChangeArrowheads="1"/>
            </p:cNvSpPr>
            <p:nvPr/>
          </p:nvSpPr>
          <p:spPr bwMode="auto">
            <a:xfrm>
              <a:off x="2316" y="171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4</a:t>
              </a:r>
            </a:p>
          </p:txBody>
        </p:sp>
        <p:sp>
          <p:nvSpPr>
            <p:cNvPr id="268302" name="Oval 14">
              <a:extLst>
                <a:ext uri="{FF2B5EF4-FFF2-40B4-BE49-F238E27FC236}">
                  <a16:creationId xmlns="" xmlns:a16="http://schemas.microsoft.com/office/drawing/2014/main" id="{2D69649E-4F7C-770B-AAB6-97EDFAA5D8E4}"/>
                </a:ext>
              </a:extLst>
            </p:cNvPr>
            <p:cNvSpPr>
              <a:spLocks noChangeArrowheads="1"/>
            </p:cNvSpPr>
            <p:nvPr/>
          </p:nvSpPr>
          <p:spPr bwMode="auto">
            <a:xfrm>
              <a:off x="2174" y="1266"/>
              <a:ext cx="477" cy="271"/>
            </a:xfrm>
            <a:prstGeom prst="ellipse">
              <a:avLst/>
            </a:prstGeom>
            <a:noFill/>
            <a:ln w="38100">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8309" name="Line 21">
              <a:extLst>
                <a:ext uri="{FF2B5EF4-FFF2-40B4-BE49-F238E27FC236}">
                  <a16:creationId xmlns="" xmlns:a16="http://schemas.microsoft.com/office/drawing/2014/main" id="{2168DA27-B77D-9055-1228-333957F05E1A}"/>
                </a:ext>
              </a:extLst>
            </p:cNvPr>
            <p:cNvSpPr>
              <a:spLocks noChangeShapeType="1"/>
            </p:cNvSpPr>
            <p:nvPr/>
          </p:nvSpPr>
          <p:spPr bwMode="auto">
            <a:xfrm>
              <a:off x="2416" y="1535"/>
              <a:ext cx="0" cy="246"/>
            </a:xfrm>
            <a:prstGeom prst="line">
              <a:avLst/>
            </a:prstGeom>
            <a:noFill/>
            <a:ln w="381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8290">
                                            <p:txEl>
                                              <p:pRg st="0" end="0"/>
                                            </p:txEl>
                                          </p:spTgt>
                                        </p:tgtEl>
                                        <p:attrNameLst>
                                          <p:attrName>style.visibility</p:attrName>
                                        </p:attrNameLst>
                                      </p:cBhvr>
                                      <p:to>
                                        <p:strVal val="visible"/>
                                      </p:to>
                                    </p:set>
                                    <p:animEffect transition="in" filter="dissolve">
                                      <p:cBhvr>
                                        <p:cTn id="7" dur="500"/>
                                        <p:tgtEl>
                                          <p:spTgt spid="268290">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68293"/>
                                        </p:tgtEl>
                                        <p:attrNameLst>
                                          <p:attrName>style.visibility</p:attrName>
                                        </p:attrNameLst>
                                      </p:cBhvr>
                                      <p:to>
                                        <p:strVal val="visible"/>
                                      </p:to>
                                    </p:set>
                                    <p:animEffect transition="in" filter="dissolve">
                                      <p:cBhvr>
                                        <p:cTn id="11" dur="500"/>
                                        <p:tgtEl>
                                          <p:spTgt spid="26829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68292">
                                            <p:txEl>
                                              <p:pRg st="0" end="0"/>
                                            </p:txEl>
                                          </p:spTgt>
                                        </p:tgtEl>
                                        <p:attrNameLst>
                                          <p:attrName>style.visibility</p:attrName>
                                        </p:attrNameLst>
                                      </p:cBhvr>
                                      <p:to>
                                        <p:strVal val="visible"/>
                                      </p:to>
                                    </p:set>
                                    <p:animEffect transition="in" filter="dissolve">
                                      <p:cBhvr>
                                        <p:cTn id="15" dur="500"/>
                                        <p:tgtEl>
                                          <p:spTgt spid="268292">
                                            <p:txEl>
                                              <p:pRg st="0" end="0"/>
                                            </p:txEl>
                                          </p:spTgt>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68292">
                                            <p:txEl>
                                              <p:pRg st="1" end="1"/>
                                            </p:txEl>
                                          </p:spTgt>
                                        </p:tgtEl>
                                        <p:attrNameLst>
                                          <p:attrName>style.visibility</p:attrName>
                                        </p:attrNameLst>
                                      </p:cBhvr>
                                      <p:to>
                                        <p:strVal val="visible"/>
                                      </p:to>
                                    </p:set>
                                    <p:animEffect transition="in" filter="dissolve">
                                      <p:cBhvr>
                                        <p:cTn id="19" dur="500"/>
                                        <p:tgtEl>
                                          <p:spTgt spid="268292">
                                            <p:txEl>
                                              <p:pRg st="1" end="1"/>
                                            </p:txEl>
                                          </p:spTgt>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68292">
                                            <p:txEl>
                                              <p:pRg st="2" end="2"/>
                                            </p:txEl>
                                          </p:spTgt>
                                        </p:tgtEl>
                                        <p:attrNameLst>
                                          <p:attrName>style.visibility</p:attrName>
                                        </p:attrNameLst>
                                      </p:cBhvr>
                                      <p:to>
                                        <p:strVal val="visible"/>
                                      </p:to>
                                    </p:set>
                                    <p:animEffect transition="in" filter="dissolve">
                                      <p:cBhvr>
                                        <p:cTn id="23" dur="500"/>
                                        <p:tgtEl>
                                          <p:spTgt spid="268292">
                                            <p:txEl>
                                              <p:pRg st="2" end="2"/>
                                            </p:txEl>
                                          </p:spTgt>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68292">
                                            <p:txEl>
                                              <p:pRg st="3" end="3"/>
                                            </p:txEl>
                                          </p:spTgt>
                                        </p:tgtEl>
                                        <p:attrNameLst>
                                          <p:attrName>style.visibility</p:attrName>
                                        </p:attrNameLst>
                                      </p:cBhvr>
                                      <p:to>
                                        <p:strVal val="visible"/>
                                      </p:to>
                                    </p:set>
                                    <p:animEffect transition="in" filter="dissolve">
                                      <p:cBhvr>
                                        <p:cTn id="27" dur="500"/>
                                        <p:tgtEl>
                                          <p:spTgt spid="268292">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68310"/>
                                        </p:tgtEl>
                                        <p:attrNameLst>
                                          <p:attrName>style.visibility</p:attrName>
                                        </p:attrNameLst>
                                      </p:cBhvr>
                                      <p:to>
                                        <p:strVal val="visible"/>
                                      </p:to>
                                    </p:set>
                                    <p:animEffect transition="in" filter="dissolve">
                                      <p:cBhvr>
                                        <p:cTn id="32" dur="500"/>
                                        <p:tgtEl>
                                          <p:spTgt spid="268310"/>
                                        </p:tgtEl>
                                      </p:cBhvr>
                                    </p:animEffect>
                                  </p:childTnLst>
                                  <p:subTnLst>
                                    <p:set>
                                      <p:cBhvr override="childStyle">
                                        <p:cTn dur="1" fill="hold" display="0" masterRel="nextClick" afterEffect="1"/>
                                        <p:tgtEl>
                                          <p:spTgt spid="268310"/>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68311"/>
                                        </p:tgtEl>
                                        <p:attrNameLst>
                                          <p:attrName>style.visibility</p:attrName>
                                        </p:attrNameLst>
                                      </p:cBhvr>
                                      <p:to>
                                        <p:strVal val="visible"/>
                                      </p:to>
                                    </p:set>
                                    <p:animEffect transition="in" filter="dissolve">
                                      <p:cBhvr>
                                        <p:cTn id="37" dur="500"/>
                                        <p:tgtEl>
                                          <p:spTgt spid="268311"/>
                                        </p:tgtEl>
                                      </p:cBhvr>
                                    </p:animEffect>
                                  </p:childTnLst>
                                  <p:subTnLst>
                                    <p:set>
                                      <p:cBhvr override="childStyle">
                                        <p:cTn dur="1" fill="hold" display="0" masterRel="nextClick" afterEffect="1"/>
                                        <p:tgtEl>
                                          <p:spTgt spid="268311"/>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68312"/>
                                        </p:tgtEl>
                                        <p:attrNameLst>
                                          <p:attrName>style.visibility</p:attrName>
                                        </p:attrNameLst>
                                      </p:cBhvr>
                                      <p:to>
                                        <p:strVal val="visible"/>
                                      </p:to>
                                    </p:set>
                                    <p:animEffect transition="in" filter="dissolve">
                                      <p:cBhvr>
                                        <p:cTn id="42" dur="500"/>
                                        <p:tgtEl>
                                          <p:spTgt spid="268312"/>
                                        </p:tgtEl>
                                      </p:cBhvr>
                                    </p:animEffect>
                                  </p:childTnLst>
                                  <p:subTnLst>
                                    <p:set>
                                      <p:cBhvr override="childStyle">
                                        <p:cTn dur="1" fill="hold" display="0" masterRel="nextClick" afterEffect="1"/>
                                        <p:tgtEl>
                                          <p:spTgt spid="268312"/>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68313"/>
                                        </p:tgtEl>
                                        <p:attrNameLst>
                                          <p:attrName>style.visibility</p:attrName>
                                        </p:attrNameLst>
                                      </p:cBhvr>
                                      <p:to>
                                        <p:strVal val="visible"/>
                                      </p:to>
                                    </p:set>
                                    <p:animEffect transition="in" filter="dissolve">
                                      <p:cBhvr>
                                        <p:cTn id="47" dur="500"/>
                                        <p:tgtEl>
                                          <p:spTgt spid="268313"/>
                                        </p:tgtEl>
                                      </p:cBhvr>
                                    </p:animEffect>
                                  </p:childTnLst>
                                  <p:subTnLst>
                                    <p:set>
                                      <p:cBhvr override="childStyle">
                                        <p:cTn dur="1" fill="hold" display="0" masterRel="nextClick" afterEffect="1"/>
                                        <p:tgtEl>
                                          <p:spTgt spid="2683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0" grpId="0" build="p" autoUpdateAnimBg="0" advAuto="0"/>
      <p:bldP spid="268292" grpId="0" build="p" autoUpdateAnimBg="0" advAuto="0"/>
      <p:bldP spid="268293" grpId="0" animBg="1" autoUpdateAnimBg="0"/>
    </p:bldLst>
  </p:timing>
</p:sld>
</file>

<file path=ppt/theme/theme1.xml><?xml version="1.0" encoding="utf-8"?>
<a:theme xmlns:a="http://schemas.openxmlformats.org/drawingml/2006/main" name="Blank Presentatio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11216</TotalTime>
  <Words>1182</Words>
  <Application>Microsoft Office PowerPoint</Application>
  <PresentationFormat>Custom</PresentationFormat>
  <Paragraphs>141</Paragraphs>
  <Slides>53</Slides>
  <Notes>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Blank Presentation</vt:lpstr>
      <vt:lpstr>UNIT 4: Association and Correlation analysis</vt:lpstr>
      <vt:lpstr>PowerPoint Presentation</vt:lpstr>
      <vt:lpstr>PowerPoint Presentation</vt:lpstr>
      <vt:lpstr>PowerPoint Presentation</vt:lpstr>
      <vt:lpstr>Market Basket Analysis</vt:lpstr>
      <vt:lpstr>PowerPoint Presentation</vt:lpstr>
      <vt:lpstr>Frequent Pattern</vt:lpstr>
      <vt:lpstr>Association Rules: Basics</vt:lpstr>
      <vt:lpstr>Association Rules: Basics</vt:lpstr>
      <vt:lpstr>Association Rules: Basics</vt:lpstr>
      <vt:lpstr>PowerPoint Presentation</vt:lpstr>
      <vt:lpstr>PowerPoint Presentation</vt:lpstr>
      <vt:lpstr>Apriori Algorithm </vt:lpstr>
      <vt:lpstr>Apriori Algorithm </vt:lpstr>
      <vt:lpstr>Apriori Algorithm </vt:lpstr>
      <vt:lpstr>Apriori Algorithm </vt:lpstr>
      <vt:lpstr>Apriori Algorithm – Example 2</vt:lpstr>
      <vt:lpstr>Apriori Algorithm – Example 2</vt:lpstr>
      <vt:lpstr>PowerPoint Presentation</vt:lpstr>
      <vt:lpstr>Same example with minimum support =3</vt:lpstr>
      <vt:lpstr>Apriori Algorithm</vt:lpstr>
      <vt:lpstr>Bottleneck of Frequent-pattern Mining</vt:lpstr>
      <vt:lpstr>What is FP Growth Algorithm? </vt:lpstr>
      <vt:lpstr>Process of FP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Association Rules</vt:lpstr>
      <vt:lpstr>Applications of Association Rules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Dept. of Computer Science</dc:creator>
  <cp:lastModifiedBy>HP</cp:lastModifiedBy>
  <cp:revision>306</cp:revision>
  <cp:lastPrinted>2000-10-27T02:02:09Z</cp:lastPrinted>
  <dcterms:created xsi:type="dcterms:W3CDTF">1995-06-17T23:31:02Z</dcterms:created>
  <dcterms:modified xsi:type="dcterms:W3CDTF">2022-11-26T06:52:36Z</dcterms:modified>
</cp:coreProperties>
</file>